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rial Unicode Bold" charset="1" panose="020B0704020202020204"/>
      <p:regular r:id="rId21"/>
    </p:embeddedFont>
    <p:embeddedFont>
      <p:font typeface="Arial Unicode" charset="1" panose="020B06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ailto:s-amr.anwar@zewailcity.edu.eg" TargetMode="External" Type="http://schemas.openxmlformats.org/officeDocument/2006/relationships/hyperlink"/><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48651" y="3234884"/>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52272" y="-5807257"/>
            <a:ext cx="12625598" cy="12625598"/>
          </a:xfrm>
          <a:custGeom>
            <a:avLst/>
            <a:gdLst/>
            <a:ahLst/>
            <a:cxnLst/>
            <a:rect r="r" b="b" t="t" l="l"/>
            <a:pathLst>
              <a:path h="12625598" w="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62861" y="7255463"/>
            <a:ext cx="4584441" cy="45844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76502">
            <a:off x="15172850" y="-1786679"/>
            <a:ext cx="4584441" cy="45844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a:off x="10767060" y="8794622"/>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TextBox 13" id="13"/>
          <p:cNvSpPr txBox="true"/>
          <p:nvPr/>
        </p:nvSpPr>
        <p:spPr>
          <a:xfrm rot="0">
            <a:off x="1529360" y="2199809"/>
            <a:ext cx="9813429" cy="1827984"/>
          </a:xfrm>
          <a:prstGeom prst="rect">
            <a:avLst/>
          </a:prstGeom>
        </p:spPr>
        <p:txBody>
          <a:bodyPr anchor="t" rtlCol="false" tIns="0" lIns="0" bIns="0" rIns="0">
            <a:spAutoFit/>
          </a:bodyPr>
          <a:lstStyle/>
          <a:p>
            <a:pPr algn="l">
              <a:lnSpc>
                <a:spcPts val="13214"/>
              </a:lnSpc>
            </a:pPr>
            <a:r>
              <a:rPr lang="en-US" sz="15016" spc="-946" b="true">
                <a:solidFill>
                  <a:srgbClr val="FFFFFF"/>
                </a:solidFill>
                <a:latin typeface="Arial Unicode Bold"/>
                <a:ea typeface="Arial Unicode Bold"/>
                <a:cs typeface="Arial Unicode Bold"/>
                <a:sym typeface="Arial Unicode Bold"/>
              </a:rPr>
              <a:t>ACCL</a:t>
            </a:r>
          </a:p>
        </p:txBody>
      </p:sp>
      <p:sp>
        <p:nvSpPr>
          <p:cNvPr name="TextBox 14" id="14"/>
          <p:cNvSpPr txBox="true"/>
          <p:nvPr/>
        </p:nvSpPr>
        <p:spPr>
          <a:xfrm rot="0">
            <a:off x="1529360" y="1658160"/>
            <a:ext cx="8508378" cy="311278"/>
          </a:xfrm>
          <a:prstGeom prst="rect">
            <a:avLst/>
          </a:prstGeom>
        </p:spPr>
        <p:txBody>
          <a:bodyPr anchor="t" rtlCol="false" tIns="0" lIns="0" bIns="0" rIns="0">
            <a:spAutoFit/>
          </a:bodyPr>
          <a:lstStyle/>
          <a:p>
            <a:pPr algn="l">
              <a:lnSpc>
                <a:spcPts val="2202"/>
              </a:lnSpc>
            </a:pPr>
            <a:r>
              <a:rPr lang="en-US" sz="2503" spc="72">
                <a:solidFill>
                  <a:srgbClr val="FFFFFF"/>
                </a:solidFill>
                <a:latin typeface="Arial Unicode"/>
                <a:ea typeface="Arial Unicode"/>
                <a:cs typeface="Arial Unicode"/>
                <a:sym typeface="Arial Unicode"/>
              </a:rPr>
              <a:t> ADAPTIVE COLLABORATIVE CODE LEARNING LAB</a:t>
            </a:r>
          </a:p>
        </p:txBody>
      </p:sp>
      <p:sp>
        <p:nvSpPr>
          <p:cNvPr name="TextBox 15" id="15"/>
          <p:cNvSpPr txBox="true"/>
          <p:nvPr/>
        </p:nvSpPr>
        <p:spPr>
          <a:xfrm rot="0">
            <a:off x="12106834" y="6164359"/>
            <a:ext cx="5152466" cy="1677763"/>
          </a:xfrm>
          <a:prstGeom prst="rect">
            <a:avLst/>
          </a:prstGeom>
        </p:spPr>
        <p:txBody>
          <a:bodyPr anchor="t" rtlCol="false" tIns="0" lIns="0" bIns="0" rIns="0">
            <a:spAutoFit/>
          </a:bodyPr>
          <a:lstStyle/>
          <a:p>
            <a:pPr algn="r">
              <a:lnSpc>
                <a:spcPts val="1943"/>
              </a:lnSpc>
            </a:pPr>
            <a:r>
              <a:rPr lang="en-US" sz="2003">
                <a:solidFill>
                  <a:srgbClr val="FFFFFF"/>
                </a:solidFill>
                <a:latin typeface="Arial Unicode"/>
                <a:ea typeface="Arial Unicode"/>
                <a:cs typeface="Arial Unicode"/>
                <a:sym typeface="Arial Unicode"/>
              </a:rPr>
              <a:t>Team Number: Team 18</a:t>
            </a:r>
          </a:p>
          <a:p>
            <a:pPr algn="r">
              <a:lnSpc>
                <a:spcPts val="1943"/>
              </a:lnSpc>
            </a:pPr>
            <a:r>
              <a:rPr lang="en-US" sz="2003">
                <a:solidFill>
                  <a:srgbClr val="FFFFFF"/>
                </a:solidFill>
                <a:latin typeface="Arial Unicode"/>
                <a:ea typeface="Arial Unicode"/>
                <a:cs typeface="Arial Unicode"/>
                <a:sym typeface="Arial Unicode"/>
              </a:rPr>
              <a:t>Team Members:</a:t>
            </a:r>
          </a:p>
          <a:p>
            <a:pPr algn="r">
              <a:lnSpc>
                <a:spcPts val="1943"/>
              </a:lnSpc>
            </a:pPr>
            <a:r>
              <a:rPr lang="en-US" sz="2003">
                <a:solidFill>
                  <a:srgbClr val="FFFFFF"/>
                </a:solidFill>
                <a:latin typeface="Arial Unicode"/>
                <a:ea typeface="Arial Unicode"/>
                <a:cs typeface="Arial Unicode"/>
                <a:sym typeface="Arial Unicode"/>
              </a:rPr>
              <a:t>Amr Yasser 202301043</a:t>
            </a:r>
          </a:p>
          <a:p>
            <a:pPr algn="r">
              <a:lnSpc>
                <a:spcPts val="1943"/>
              </a:lnSpc>
            </a:pPr>
            <a:r>
              <a:rPr lang="en-US" sz="2003">
                <a:solidFill>
                  <a:srgbClr val="FFFFFF"/>
                </a:solidFill>
                <a:latin typeface="Arial Unicode"/>
                <a:ea typeface="Arial Unicode"/>
                <a:cs typeface="Arial Unicode"/>
                <a:sym typeface="Arial Unicode"/>
              </a:rPr>
              <a:t>Omar Hazem Ahmed 202300800</a:t>
            </a:r>
          </a:p>
          <a:p>
            <a:pPr algn="r">
              <a:lnSpc>
                <a:spcPts val="1943"/>
              </a:lnSpc>
            </a:pPr>
            <a:r>
              <a:rPr lang="en-US" sz="2003">
                <a:solidFill>
                  <a:srgbClr val="FFFFFF"/>
                </a:solidFill>
                <a:latin typeface="Arial Unicode"/>
                <a:ea typeface="Arial Unicode"/>
                <a:cs typeface="Arial Unicode"/>
                <a:sym typeface="Arial Unicode"/>
              </a:rPr>
              <a:t>Abdelrahman Mohamed 202301645</a:t>
            </a:r>
          </a:p>
          <a:p>
            <a:pPr algn="r">
              <a:lnSpc>
                <a:spcPts val="1943"/>
              </a:lnSpc>
            </a:pPr>
            <a:r>
              <a:rPr lang="en-US" sz="2003">
                <a:solidFill>
                  <a:srgbClr val="FFFFFF"/>
                </a:solidFill>
                <a:latin typeface="Arial Unicode"/>
                <a:ea typeface="Arial Unicode"/>
                <a:cs typeface="Arial Unicode"/>
                <a:sym typeface="Arial Unicode"/>
              </a:rPr>
              <a:t>Hady Emad Saeed 202301707</a:t>
            </a:r>
          </a:p>
          <a:p>
            <a:pPr algn="r">
              <a:lnSpc>
                <a:spcPts val="194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305912" y="-369737"/>
            <a:ext cx="6510323" cy="11026475"/>
            <a:chOff x="0" y="0"/>
            <a:chExt cx="8680431" cy="14701966"/>
          </a:xfrm>
        </p:grpSpPr>
        <p:sp>
          <p:nvSpPr>
            <p:cNvPr name="AutoShape 3" id="3"/>
            <p:cNvSpPr/>
            <p:nvPr/>
          </p:nvSpPr>
          <p:spPr>
            <a:xfrm>
              <a:off x="0" y="0"/>
              <a:ext cx="8680431" cy="14701966"/>
            </a:xfrm>
            <a:prstGeom prst="rect">
              <a:avLst/>
            </a:prstGeom>
            <a:gradFill rotWithShape="true">
              <a:gsLst>
                <a:gs pos="0">
                  <a:srgbClr val="ED47E6">
                    <a:alpha val="100000"/>
                  </a:srgbClr>
                </a:gs>
                <a:gs pos="50000">
                  <a:srgbClr val="FD5EA5">
                    <a:alpha val="100000"/>
                  </a:srgbClr>
                </a:gs>
                <a:gs pos="100000">
                  <a:srgbClr val="FFAED2">
                    <a:alpha val="100000"/>
                  </a:srgbClr>
                </a:gs>
              </a:gsLst>
              <a:lin ang="0"/>
            </a:gradFill>
          </p:spPr>
        </p:sp>
      </p:grpSp>
      <p:grpSp>
        <p:nvGrpSpPr>
          <p:cNvPr name="Group 4" id="4"/>
          <p:cNvGrpSpPr>
            <a:grpSpLocks noChangeAspect="true"/>
          </p:cNvGrpSpPr>
          <p:nvPr/>
        </p:nvGrpSpPr>
        <p:grpSpPr>
          <a:xfrm rot="0">
            <a:off x="-2706641" y="2456101"/>
            <a:ext cx="11850641" cy="6797384"/>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solidFill>
              <a:srgbClr val="000000">
                <a:alpha val="0"/>
              </a:srgbClr>
            </a:solidFill>
            <a:ln w="12700">
              <a:solidFill>
                <a:srgbClr val="000000"/>
              </a:solidFill>
            </a:ln>
          </p:spPr>
        </p:sp>
      </p:grpSp>
      <p:sp>
        <p:nvSpPr>
          <p:cNvPr name="TextBox 10" id="10"/>
          <p:cNvSpPr txBox="true"/>
          <p:nvPr/>
        </p:nvSpPr>
        <p:spPr>
          <a:xfrm rot="0">
            <a:off x="8248861" y="1868765"/>
            <a:ext cx="5055339" cy="1386840"/>
          </a:xfrm>
          <a:prstGeom prst="rect">
            <a:avLst/>
          </a:prstGeom>
        </p:spPr>
        <p:txBody>
          <a:bodyPr anchor="t" rtlCol="false" tIns="0" lIns="0" bIns="0" rIns="0">
            <a:spAutoFit/>
          </a:bodyPr>
          <a:lstStyle/>
          <a:p>
            <a:pPr algn="l">
              <a:lnSpc>
                <a:spcPts val="5280"/>
              </a:lnSpc>
            </a:pPr>
            <a:r>
              <a:rPr lang="en-US" sz="6000" spc="-378" b="true">
                <a:solidFill>
                  <a:srgbClr val="FFFFFF"/>
                </a:solidFill>
                <a:latin typeface="Arial Unicode Bold"/>
                <a:ea typeface="Arial Unicode Bold"/>
                <a:cs typeface="Arial Unicode Bold"/>
                <a:sym typeface="Arial Unicode Bold"/>
              </a:rPr>
              <a:t>Digital Service Cloud platform</a:t>
            </a:r>
          </a:p>
        </p:txBody>
      </p:sp>
      <p:sp>
        <p:nvSpPr>
          <p:cNvPr name="TextBox 11" id="11"/>
          <p:cNvSpPr txBox="true"/>
          <p:nvPr/>
        </p:nvSpPr>
        <p:spPr>
          <a:xfrm rot="0">
            <a:off x="8248861" y="3613163"/>
            <a:ext cx="8250767" cy="19939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we implemented the ACCL system as a Digital Service Cloud platform by designing it as a centralized, web-based service that delivers multiple educational functionalities through a unified architecture. The platform is hosted as a single Flask application that acts as the core service layer, exposing digital services such as authentication, assignment management, automated grading, AI-assisted feedback, and analytics through well-defined controllers and APIs. Cloud-style principles were applied by using asynchronous background workers for grading, </a:t>
            </a:r>
          </a:p>
        </p:txBody>
      </p:sp>
      <p:sp>
        <p:nvSpPr>
          <p:cNvPr name="TextBox 12" id="12"/>
          <p:cNvSpPr txBox="true"/>
          <p:nvPr/>
        </p:nvSpPr>
        <p:spPr>
          <a:xfrm rot="0">
            <a:off x="8248861" y="6562110"/>
            <a:ext cx="3036124" cy="332101"/>
          </a:xfrm>
          <a:prstGeom prst="rect">
            <a:avLst/>
          </a:prstGeom>
        </p:spPr>
        <p:txBody>
          <a:bodyPr anchor="t" rtlCol="false" tIns="0" lIns="0" bIns="0" rIns="0">
            <a:spAutoFit/>
          </a:bodyPr>
          <a:lstStyle/>
          <a:p>
            <a:pPr algn="l" marL="600449" indent="-300224" lvl="1">
              <a:lnSpc>
                <a:spcPts val="2447"/>
              </a:lnSpc>
              <a:buFont typeface="Arial"/>
              <a:buChar char="•"/>
            </a:pPr>
            <a:r>
              <a:rPr lang="en-US" b="true" sz="2781" spc="-175">
                <a:solidFill>
                  <a:srgbClr val="FF8EDA"/>
                </a:solidFill>
                <a:latin typeface="Arial Unicode Bold"/>
                <a:ea typeface="Arial Unicode Bold"/>
                <a:cs typeface="Arial Unicode Bold"/>
                <a:sym typeface="Arial Unicode Bold"/>
              </a:rPr>
              <a:t>Sand Box</a:t>
            </a:r>
          </a:p>
        </p:txBody>
      </p:sp>
      <p:sp>
        <p:nvSpPr>
          <p:cNvPr name="TextBox 13" id="13"/>
          <p:cNvSpPr txBox="true"/>
          <p:nvPr/>
        </p:nvSpPr>
        <p:spPr>
          <a:xfrm rot="0">
            <a:off x="8860462" y="7073934"/>
            <a:ext cx="3495855" cy="1062436"/>
          </a:xfrm>
          <a:prstGeom prst="rect">
            <a:avLst/>
          </a:prstGeom>
        </p:spPr>
        <p:txBody>
          <a:bodyPr anchor="t" rtlCol="false" tIns="0" lIns="0" bIns="0" rIns="0">
            <a:spAutoFit/>
          </a:bodyPr>
          <a:lstStyle/>
          <a:p>
            <a:pPr algn="l">
              <a:lnSpc>
                <a:spcPts val="1703"/>
              </a:lnSpc>
            </a:pPr>
            <a:r>
              <a:rPr lang="en-US" sz="1703">
                <a:solidFill>
                  <a:srgbClr val="FFFFFF"/>
                </a:solidFill>
                <a:latin typeface="Arial Unicode"/>
                <a:ea typeface="Arial Unicode"/>
                <a:cs typeface="Arial Unicode"/>
                <a:sym typeface="Arial Unicode"/>
              </a:rPr>
              <a:t>containerized sandbox execution for scalability and isolation, and shared services such as caching, queues, and databases to manage state and workloads efficiently. </a:t>
            </a:r>
          </a:p>
        </p:txBody>
      </p:sp>
      <p:sp>
        <p:nvSpPr>
          <p:cNvPr name="TextBox 14" id="14"/>
          <p:cNvSpPr txBox="true"/>
          <p:nvPr/>
        </p:nvSpPr>
        <p:spPr>
          <a:xfrm rot="0">
            <a:off x="12356317" y="6562110"/>
            <a:ext cx="3556817" cy="332101"/>
          </a:xfrm>
          <a:prstGeom prst="rect">
            <a:avLst/>
          </a:prstGeom>
        </p:spPr>
        <p:txBody>
          <a:bodyPr anchor="t" rtlCol="false" tIns="0" lIns="0" bIns="0" rIns="0">
            <a:spAutoFit/>
          </a:bodyPr>
          <a:lstStyle/>
          <a:p>
            <a:pPr algn="l" marL="600449" indent="-300224" lvl="1">
              <a:lnSpc>
                <a:spcPts val="2447"/>
              </a:lnSpc>
              <a:buFont typeface="Arial"/>
              <a:buChar char="•"/>
            </a:pPr>
            <a:r>
              <a:rPr lang="en-US" b="true" sz="2781" spc="-175">
                <a:solidFill>
                  <a:srgbClr val="A5F7FF"/>
                </a:solidFill>
                <a:latin typeface="Arial Unicode Bold"/>
                <a:ea typeface="Arial Unicode Bold"/>
                <a:cs typeface="Arial Unicode Bold"/>
                <a:sym typeface="Arial Unicode Bold"/>
              </a:rPr>
              <a:t>Backend</a:t>
            </a:r>
          </a:p>
        </p:txBody>
      </p:sp>
      <p:sp>
        <p:nvSpPr>
          <p:cNvPr name="TextBox 15" id="15"/>
          <p:cNvSpPr txBox="true"/>
          <p:nvPr/>
        </p:nvSpPr>
        <p:spPr>
          <a:xfrm rot="0">
            <a:off x="12754080" y="7073934"/>
            <a:ext cx="3220536" cy="2110186"/>
          </a:xfrm>
          <a:prstGeom prst="rect">
            <a:avLst/>
          </a:prstGeom>
        </p:spPr>
        <p:txBody>
          <a:bodyPr anchor="t" rtlCol="false" tIns="0" lIns="0" bIns="0" rIns="0">
            <a:spAutoFit/>
          </a:bodyPr>
          <a:lstStyle/>
          <a:p>
            <a:pPr algn="l">
              <a:lnSpc>
                <a:spcPts val="1703"/>
              </a:lnSpc>
            </a:pPr>
            <a:r>
              <a:rPr lang="en-US" sz="1703">
                <a:solidFill>
                  <a:srgbClr val="FFFFFF"/>
                </a:solidFill>
                <a:latin typeface="Arial Unicode"/>
                <a:ea typeface="Arial Unicode"/>
                <a:cs typeface="Arial Unicode"/>
                <a:sym typeface="Arial Unicode"/>
              </a:rPr>
              <a:t>This approach allows ACCL to function as an on-demand digital service platform where users access learning, evaluation, and insight services through a browser, while computation-heavy tasks are handled transparently in the backend, reflecting modern cloud-based service design.</a:t>
            </a:r>
          </a:p>
        </p:txBody>
      </p:sp>
      <p:grpSp>
        <p:nvGrpSpPr>
          <p:cNvPr name="Group 16" id="16"/>
          <p:cNvGrpSpPr/>
          <p:nvPr/>
        </p:nvGrpSpPr>
        <p:grpSpPr>
          <a:xfrm rot="0">
            <a:off x="0" y="2728315"/>
            <a:ext cx="7813616" cy="6118896"/>
            <a:chOff x="0" y="0"/>
            <a:chExt cx="1210534" cy="947977"/>
          </a:xfrm>
        </p:grpSpPr>
        <p:sp>
          <p:nvSpPr>
            <p:cNvPr name="Freeform 17" id="17"/>
            <p:cNvSpPr/>
            <p:nvPr/>
          </p:nvSpPr>
          <p:spPr>
            <a:xfrm flipH="false" flipV="false" rot="0">
              <a:off x="0" y="0"/>
              <a:ext cx="1210534" cy="947977"/>
            </a:xfrm>
            <a:custGeom>
              <a:avLst/>
              <a:gdLst/>
              <a:ahLst/>
              <a:cxnLst/>
              <a:rect r="r" b="b" t="t" l="l"/>
              <a:pathLst>
                <a:path h="947977" w="1210534">
                  <a:moveTo>
                    <a:pt x="22789" y="0"/>
                  </a:moveTo>
                  <a:lnTo>
                    <a:pt x="1187745" y="0"/>
                  </a:lnTo>
                  <a:cubicBezTo>
                    <a:pt x="1200331" y="0"/>
                    <a:pt x="1210534" y="10203"/>
                    <a:pt x="1210534" y="22789"/>
                  </a:cubicBezTo>
                  <a:lnTo>
                    <a:pt x="1210534" y="925188"/>
                  </a:lnTo>
                  <a:cubicBezTo>
                    <a:pt x="1210534" y="931232"/>
                    <a:pt x="1208133" y="937029"/>
                    <a:pt x="1203859" y="941302"/>
                  </a:cubicBezTo>
                  <a:cubicBezTo>
                    <a:pt x="1199585" y="945576"/>
                    <a:pt x="1193789" y="947977"/>
                    <a:pt x="1187745" y="947977"/>
                  </a:cubicBezTo>
                  <a:lnTo>
                    <a:pt x="22789" y="947977"/>
                  </a:lnTo>
                  <a:cubicBezTo>
                    <a:pt x="16745" y="947977"/>
                    <a:pt x="10948" y="945576"/>
                    <a:pt x="6675" y="941302"/>
                  </a:cubicBezTo>
                  <a:cubicBezTo>
                    <a:pt x="2401" y="937029"/>
                    <a:pt x="0" y="931232"/>
                    <a:pt x="0" y="925188"/>
                  </a:cubicBezTo>
                  <a:lnTo>
                    <a:pt x="0" y="22789"/>
                  </a:lnTo>
                  <a:cubicBezTo>
                    <a:pt x="0" y="16745"/>
                    <a:pt x="2401" y="10948"/>
                    <a:pt x="6675" y="6675"/>
                  </a:cubicBezTo>
                  <a:cubicBezTo>
                    <a:pt x="10948" y="2401"/>
                    <a:pt x="16745" y="0"/>
                    <a:pt x="22789" y="0"/>
                  </a:cubicBezTo>
                  <a:close/>
                </a:path>
              </a:pathLst>
            </a:custGeom>
            <a:blipFill>
              <a:blip r:embed="rId2"/>
              <a:stretch>
                <a:fillRect l="-16789" t="0" r="-16789"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656334" y="3524462"/>
            <a:ext cx="14975333" cy="14975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457241" y="4325370"/>
            <a:ext cx="13373518" cy="13373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680624" y="2104562"/>
            <a:ext cx="7951042" cy="34494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Resolving technical problems in the ACCL project is handled through a combination of architectural design choices and operational tools. The system isolates complex and error-prone processes, such as code execution and grading, into background workers and sandboxed containers, preventing failures from affecting the main application. Detailed logging, audit trails, and captured execution outputs enable developers and instructors to quickly identify the source of errors. Additionally, modular components and clear separation of responsibilities make it easier to debug, update, and fix issues without disrupting other parts of the system, ensuring reliability and maintainability.</a:t>
            </a:r>
          </a:p>
        </p:txBody>
      </p:sp>
      <p:sp>
        <p:nvSpPr>
          <p:cNvPr name="Freeform 9" id="9"/>
          <p:cNvSpPr/>
          <p:nvPr/>
        </p:nvSpPr>
        <p:spPr>
          <a:xfrm flipH="false" flipV="false" rot="-7822791">
            <a:off x="9909904" y="3654887"/>
            <a:ext cx="16756192" cy="16756192"/>
          </a:xfrm>
          <a:custGeom>
            <a:avLst/>
            <a:gdLst/>
            <a:ahLst/>
            <a:cxnLst/>
            <a:rect r="r" b="b" t="t" l="l"/>
            <a:pathLst>
              <a:path h="16756192" w="16756192">
                <a:moveTo>
                  <a:pt x="0" y="0"/>
                </a:moveTo>
                <a:lnTo>
                  <a:pt x="16756192" y="0"/>
                </a:lnTo>
                <a:lnTo>
                  <a:pt x="16756192"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3350522" y="5218651"/>
            <a:ext cx="11586956" cy="115869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4480560" y="6087397"/>
            <a:ext cx="9326880" cy="4663440"/>
            <a:chOff x="0" y="0"/>
            <a:chExt cx="6350000" cy="3175000"/>
          </a:xfrm>
        </p:grpSpPr>
        <p:sp>
          <p:nvSpPr>
            <p:cNvPr name="Freeform 14" id="14"/>
            <p:cNvSpPr/>
            <p:nvPr/>
          </p:nvSpPr>
          <p:spPr>
            <a:xfrm flipH="false" flipV="false" rot="0">
              <a:off x="0" y="0"/>
              <a:ext cx="6350000" cy="3175000"/>
            </a:xfrm>
            <a:custGeom>
              <a:avLst/>
              <a:gdLst/>
              <a:ahLst/>
              <a:cxnLst/>
              <a:rect r="r" b="b" t="t" l="l"/>
              <a:pathLst>
                <a:path h="3175000" w="6350000">
                  <a:moveTo>
                    <a:pt x="6350000" y="3175000"/>
                  </a:moveTo>
                  <a:lnTo>
                    <a:pt x="0" y="3175000"/>
                  </a:lnTo>
                  <a:cubicBezTo>
                    <a:pt x="0" y="1421498"/>
                    <a:pt x="1421498" y="0"/>
                    <a:pt x="3175000" y="0"/>
                  </a:cubicBezTo>
                  <a:cubicBezTo>
                    <a:pt x="4928502" y="0"/>
                    <a:pt x="6350000" y="1421498"/>
                    <a:pt x="6350000" y="3175000"/>
                  </a:cubicBezTo>
                  <a:close/>
                </a:path>
              </a:pathLst>
            </a:custGeom>
            <a:blipFill>
              <a:blip r:embed="rId4"/>
              <a:stretch>
                <a:fillRect l="0" t="-8624" r="0" b="-8625"/>
              </a:stretch>
            </a:blip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grpSp>
      <p:sp>
        <p:nvSpPr>
          <p:cNvPr name="TextBox 15" id="15"/>
          <p:cNvSpPr txBox="true"/>
          <p:nvPr/>
        </p:nvSpPr>
        <p:spPr>
          <a:xfrm rot="0">
            <a:off x="1540901" y="2067350"/>
            <a:ext cx="5879319" cy="3076150"/>
          </a:xfrm>
          <a:prstGeom prst="rect">
            <a:avLst/>
          </a:prstGeom>
        </p:spPr>
        <p:txBody>
          <a:bodyPr anchor="t" rtlCol="false" tIns="0" lIns="0" bIns="0" rIns="0">
            <a:spAutoFit/>
          </a:bodyPr>
          <a:lstStyle/>
          <a:p>
            <a:pPr algn="l">
              <a:lnSpc>
                <a:spcPts val="7861"/>
              </a:lnSpc>
            </a:pPr>
            <a:r>
              <a:rPr lang="en-US" sz="8933" spc="-562" b="true">
                <a:solidFill>
                  <a:srgbClr val="FFFFFF"/>
                </a:solidFill>
                <a:latin typeface="Arial Unicode Bold"/>
                <a:ea typeface="Arial Unicode Bold"/>
                <a:cs typeface="Arial Unicode Bold"/>
                <a:sym typeface="Arial Unicode Bold"/>
              </a:rPr>
              <a:t>Resolving technical problems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842684" y="2538998"/>
            <a:ext cx="1152924" cy="11529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D47E6">
                    <a:alpha val="100000"/>
                  </a:srgbClr>
                </a:gs>
                <a:gs pos="50000">
                  <a:srgbClr val="FD5EA5">
                    <a:alpha val="100000"/>
                  </a:srgbClr>
                </a:gs>
                <a:gs pos="100000">
                  <a:srgbClr val="FFAED2">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842684" y="4525297"/>
            <a:ext cx="1152924" cy="11529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31416">
                    <a:alpha val="100000"/>
                  </a:srgbClr>
                </a:gs>
                <a:gs pos="100000">
                  <a:srgbClr val="656366">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842684" y="6508125"/>
            <a:ext cx="1152924" cy="11529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5400000">
            <a:off x="-1490085" y="453648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1789233" y="3247594"/>
            <a:ext cx="7315200" cy="2952681"/>
          </a:xfrm>
          <a:custGeom>
            <a:avLst/>
            <a:gdLst/>
            <a:ahLst/>
            <a:cxnLst/>
            <a:rect r="r" b="b" t="t" l="l"/>
            <a:pathLst>
              <a:path h="2952681" w="7315200">
                <a:moveTo>
                  <a:pt x="0" y="0"/>
                </a:moveTo>
                <a:lnTo>
                  <a:pt x="7315200" y="0"/>
                </a:lnTo>
                <a:lnTo>
                  <a:pt x="7315200" y="2952681"/>
                </a:lnTo>
                <a:lnTo>
                  <a:pt x="0" y="2952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87443" y="1716634"/>
            <a:ext cx="6426060" cy="1789151"/>
          </a:xfrm>
          <a:prstGeom prst="rect">
            <a:avLst/>
          </a:prstGeom>
        </p:spPr>
        <p:txBody>
          <a:bodyPr anchor="t" rtlCol="false" tIns="0" lIns="0" bIns="0" rIns="0">
            <a:spAutoFit/>
          </a:bodyPr>
          <a:lstStyle/>
          <a:p>
            <a:pPr algn="l">
              <a:lnSpc>
                <a:spcPts val="6732"/>
              </a:lnSpc>
            </a:pPr>
            <a:r>
              <a:rPr lang="en-US" sz="7651" spc="-482" b="true">
                <a:solidFill>
                  <a:srgbClr val="FFFFFF"/>
                </a:solidFill>
                <a:latin typeface="Arial Unicode Bold"/>
                <a:ea typeface="Arial Unicode Bold"/>
                <a:cs typeface="Arial Unicode Bold"/>
                <a:sym typeface="Arial Unicode Bold"/>
              </a:rPr>
              <a:t>Virus and malware help</a:t>
            </a:r>
          </a:p>
        </p:txBody>
      </p:sp>
      <p:sp>
        <p:nvSpPr>
          <p:cNvPr name="TextBox 14" id="14"/>
          <p:cNvSpPr txBox="true"/>
          <p:nvPr/>
        </p:nvSpPr>
        <p:spPr>
          <a:xfrm rot="0">
            <a:off x="2395547" y="6050925"/>
            <a:ext cx="6748453" cy="298458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Malware and virus risks in ACCL are mitigated by enforcing strong execution and access controls across the platform. User-submitted code is never run directly on the main server; instead, it is processed in tightly controlled sandbox containers that are destroyed after execution. The system limits CPU, memory, and execution time to prevent abuse, while disabling network access and restricting file operations. These measures ensure that even if malicious code is submitted, its impact remains contained, protecting the platform, stored data, and other users from security threats.</a:t>
            </a:r>
          </a:p>
          <a:p>
            <a:pPr algn="l">
              <a:lnSpc>
                <a:spcPts val="2003"/>
              </a:lnSpc>
            </a:pPr>
          </a:p>
        </p:txBody>
      </p:sp>
      <p:sp>
        <p:nvSpPr>
          <p:cNvPr name="TextBox 15" id="15"/>
          <p:cNvSpPr txBox="true"/>
          <p:nvPr/>
        </p:nvSpPr>
        <p:spPr>
          <a:xfrm rot="0">
            <a:off x="10049915" y="2890035"/>
            <a:ext cx="738462" cy="603250"/>
          </a:xfrm>
          <a:prstGeom prst="rect">
            <a:avLst/>
          </a:prstGeom>
        </p:spPr>
        <p:txBody>
          <a:bodyPr anchor="t" rtlCol="false" tIns="0" lIns="0" bIns="0" rIns="0">
            <a:spAutoFit/>
          </a:bodyPr>
          <a:lstStyle/>
          <a:p>
            <a:pPr algn="ctr">
              <a:lnSpc>
                <a:spcPts val="4400"/>
              </a:lnSpc>
            </a:pPr>
            <a:r>
              <a:rPr lang="en-US" b="true" sz="5000" spc="-315">
                <a:solidFill>
                  <a:srgbClr val="000000"/>
                </a:solidFill>
                <a:latin typeface="Arial Unicode Bold"/>
                <a:ea typeface="Arial Unicode Bold"/>
                <a:cs typeface="Arial Unicode Bold"/>
                <a:sym typeface="Arial Unicode Bold"/>
              </a:rPr>
              <a:t>1</a:t>
            </a:r>
          </a:p>
        </p:txBody>
      </p:sp>
      <p:sp>
        <p:nvSpPr>
          <p:cNvPr name="TextBox 16" id="16"/>
          <p:cNvSpPr txBox="true"/>
          <p:nvPr/>
        </p:nvSpPr>
        <p:spPr>
          <a:xfrm rot="0">
            <a:off x="11272203" y="3023145"/>
            <a:ext cx="4978995" cy="7557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Virus and malware protection in the ACCL project is addressed through preventive design rather than reactive cleanup.</a:t>
            </a:r>
          </a:p>
        </p:txBody>
      </p:sp>
      <p:sp>
        <p:nvSpPr>
          <p:cNvPr name="TextBox 17" id="17"/>
          <p:cNvSpPr txBox="true"/>
          <p:nvPr/>
        </p:nvSpPr>
        <p:spPr>
          <a:xfrm rot="0">
            <a:off x="10049915" y="4876334"/>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2</a:t>
            </a:r>
          </a:p>
        </p:txBody>
      </p:sp>
      <p:sp>
        <p:nvSpPr>
          <p:cNvPr name="TextBox 18" id="18"/>
          <p:cNvSpPr txBox="true"/>
          <p:nvPr/>
        </p:nvSpPr>
        <p:spPr>
          <a:xfrm rot="0">
            <a:off x="10049915" y="6859162"/>
            <a:ext cx="738462" cy="603250"/>
          </a:xfrm>
          <a:prstGeom prst="rect">
            <a:avLst/>
          </a:prstGeom>
        </p:spPr>
        <p:txBody>
          <a:bodyPr anchor="t" rtlCol="false" tIns="0" lIns="0" bIns="0" rIns="0">
            <a:spAutoFit/>
          </a:bodyPr>
          <a:lstStyle/>
          <a:p>
            <a:pPr algn="ctr">
              <a:lnSpc>
                <a:spcPts val="4400"/>
              </a:lnSpc>
            </a:pPr>
            <a:r>
              <a:rPr lang="en-US" b="true" sz="5000" spc="-315">
                <a:solidFill>
                  <a:srgbClr val="FFFFFF"/>
                </a:solidFill>
                <a:latin typeface="Arial Unicode Bold"/>
                <a:ea typeface="Arial Unicode Bold"/>
                <a:cs typeface="Arial Unicode Bold"/>
                <a:sym typeface="Arial Unicode Bold"/>
              </a:rPr>
              <a:t>3</a:t>
            </a:r>
          </a:p>
        </p:txBody>
      </p:sp>
      <p:sp>
        <p:nvSpPr>
          <p:cNvPr name="TextBox 19" id="19"/>
          <p:cNvSpPr txBox="true"/>
          <p:nvPr/>
        </p:nvSpPr>
        <p:spPr>
          <a:xfrm rot="0">
            <a:off x="11272203" y="2577098"/>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Support consultations</a:t>
            </a:r>
          </a:p>
        </p:txBody>
      </p:sp>
      <p:sp>
        <p:nvSpPr>
          <p:cNvPr name="TextBox 20" id="20"/>
          <p:cNvSpPr txBox="true"/>
          <p:nvPr/>
        </p:nvSpPr>
        <p:spPr>
          <a:xfrm rot="0">
            <a:off x="11272203" y="5009444"/>
            <a:ext cx="5852858" cy="12510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All student code is executed inside isolated, containerized sandbox environments with no network access, restricted filesystem permissions, and strict resource limits, which prevents malicious code from affecting the host system or other users.</a:t>
            </a:r>
          </a:p>
        </p:txBody>
      </p:sp>
      <p:sp>
        <p:nvSpPr>
          <p:cNvPr name="TextBox 21" id="21"/>
          <p:cNvSpPr txBox="true"/>
          <p:nvPr/>
        </p:nvSpPr>
        <p:spPr>
          <a:xfrm rot="0">
            <a:off x="11272203" y="4563397"/>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Local run</a:t>
            </a:r>
          </a:p>
        </p:txBody>
      </p:sp>
      <p:sp>
        <p:nvSpPr>
          <p:cNvPr name="TextBox 22" id="22"/>
          <p:cNvSpPr txBox="true"/>
          <p:nvPr/>
        </p:nvSpPr>
        <p:spPr>
          <a:xfrm rot="0">
            <a:off x="11272203" y="6992272"/>
            <a:ext cx="4978995" cy="3232230"/>
          </a:xfrm>
          <a:prstGeom prst="rect">
            <a:avLst/>
          </a:prstGeom>
        </p:spPr>
        <p:txBody>
          <a:bodyPr anchor="t" rtlCol="false" tIns="0" lIns="0" bIns="0" rIns="0">
            <a:spAutoFit/>
          </a:bodyPr>
          <a:lstStyle/>
          <a:p>
            <a:pPr algn="l">
              <a:lnSpc>
                <a:spcPts val="2003"/>
              </a:lnSpc>
            </a:pPr>
            <a:r>
              <a:rPr lang="en-US" sz="2003">
                <a:solidFill>
                  <a:srgbClr val="FFFFFF"/>
                </a:solidFill>
                <a:latin typeface="Arial Unicode"/>
                <a:ea typeface="Arial Unicode"/>
                <a:cs typeface="Arial Unicode"/>
                <a:sym typeface="Arial Unicode"/>
              </a:rPr>
              <a:t>The platform does not allow arbitrary downloads or external connections, reducing exposure to malware vectors. In addition, execution logs and audit records help detect suspicious behavior early, ensuring that potentially harmful activity is contained, monitored, and safely handled without compromising system integrity or user data.</a:t>
            </a:r>
          </a:p>
          <a:p>
            <a:pPr algn="l">
              <a:lnSpc>
                <a:spcPts val="2003"/>
              </a:lnSpc>
            </a:pPr>
          </a:p>
          <a:p>
            <a:pPr algn="l">
              <a:lnSpc>
                <a:spcPts val="2003"/>
              </a:lnSpc>
            </a:pPr>
          </a:p>
          <a:p>
            <a:pPr algn="l">
              <a:lnSpc>
                <a:spcPts val="2003"/>
              </a:lnSpc>
            </a:pPr>
          </a:p>
          <a:p>
            <a:pPr algn="l">
              <a:lnSpc>
                <a:spcPts val="2003"/>
              </a:lnSpc>
            </a:pPr>
          </a:p>
        </p:txBody>
      </p:sp>
      <p:sp>
        <p:nvSpPr>
          <p:cNvPr name="TextBox 23" id="23"/>
          <p:cNvSpPr txBox="true"/>
          <p:nvPr/>
        </p:nvSpPr>
        <p:spPr>
          <a:xfrm rot="0">
            <a:off x="11272203" y="6546225"/>
            <a:ext cx="5338962" cy="306150"/>
          </a:xfrm>
          <a:prstGeom prst="rect">
            <a:avLst/>
          </a:prstGeom>
        </p:spPr>
        <p:txBody>
          <a:bodyPr anchor="t" rtlCol="false" tIns="0" lIns="0" bIns="0" rIns="0">
            <a:spAutoFit/>
          </a:bodyPr>
          <a:lstStyle/>
          <a:p>
            <a:pPr algn="l">
              <a:lnSpc>
                <a:spcPts val="2303"/>
              </a:lnSpc>
            </a:pPr>
            <a:r>
              <a:rPr lang="en-US" sz="2303" b="true">
                <a:solidFill>
                  <a:srgbClr val="FFFFFF"/>
                </a:solidFill>
                <a:latin typeface="Arial Unicode Bold"/>
                <a:ea typeface="Arial Unicode Bold"/>
                <a:cs typeface="Arial Unicode Bold"/>
                <a:sym typeface="Arial Unicode Bold"/>
              </a:rPr>
              <a:t>Blocking outside connections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4040844" y="-910048"/>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218604" y="-1214872"/>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4218604" y="639041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18604" y="6390415"/>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316071" y="4331861"/>
            <a:ext cx="740593" cy="562850"/>
          </a:xfrm>
          <a:custGeom>
            <a:avLst/>
            <a:gdLst/>
            <a:ahLst/>
            <a:cxnLst/>
            <a:rect r="r" b="b" t="t" l="l"/>
            <a:pathLst>
              <a:path h="562850" w="740593">
                <a:moveTo>
                  <a:pt x="0" y="0"/>
                </a:moveTo>
                <a:lnTo>
                  <a:pt x="740593" y="0"/>
                </a:lnTo>
                <a:lnTo>
                  <a:pt x="740593" y="562850"/>
                </a:lnTo>
                <a:lnTo>
                  <a:pt x="0" y="5628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525523" y="2929938"/>
            <a:ext cx="4984107"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Quote</a:t>
            </a:r>
          </a:p>
        </p:txBody>
      </p:sp>
      <p:sp>
        <p:nvSpPr>
          <p:cNvPr name="Freeform 8" id="8"/>
          <p:cNvSpPr/>
          <p:nvPr/>
        </p:nvSpPr>
        <p:spPr>
          <a:xfrm flipH="false" flipV="true" rot="0">
            <a:off x="12621930" y="3418455"/>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621930" y="4625809"/>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5525523" y="5424427"/>
            <a:ext cx="8076109" cy="1989126"/>
          </a:xfrm>
          <a:prstGeom prst="rect">
            <a:avLst/>
          </a:prstGeom>
        </p:spPr>
        <p:txBody>
          <a:bodyPr anchor="t" rtlCol="false" tIns="0" lIns="0" bIns="0" rIns="0">
            <a:spAutoFit/>
          </a:bodyPr>
          <a:lstStyle/>
          <a:p>
            <a:pPr algn="l">
              <a:lnSpc>
                <a:spcPts val="3138"/>
              </a:lnSpc>
            </a:pPr>
            <a:r>
              <a:rPr lang="en-US" sz="3138">
                <a:solidFill>
                  <a:srgbClr val="FFFFFF"/>
                </a:solidFill>
                <a:latin typeface="Arial Unicode"/>
                <a:ea typeface="Arial Unicode"/>
                <a:cs typeface="Arial Unicode"/>
                <a:sym typeface="Arial Unicode"/>
              </a:rPr>
              <a:t>“The goal of education is not to increase the amount of knowledge but to create the possibilities for a child to invent and discover.”</a:t>
            </a:r>
          </a:p>
          <a:p>
            <a:pPr algn="l">
              <a:lnSpc>
                <a:spcPts val="3138"/>
              </a:lnSpc>
            </a:pPr>
            <a:r>
              <a:rPr lang="en-US" sz="3138">
                <a:solidFill>
                  <a:srgbClr val="FFFFFF"/>
                </a:solidFill>
                <a:latin typeface="Arial Unicode"/>
                <a:ea typeface="Arial Unicode"/>
                <a:cs typeface="Arial Unicode"/>
                <a:sym typeface="Arial Unicode"/>
              </a:rPr>
              <a:t> — Jean Piaget</a:t>
            </a:r>
          </a:p>
        </p:txBody>
      </p:sp>
      <p:sp>
        <p:nvSpPr>
          <p:cNvPr name="Freeform 11" id="11"/>
          <p:cNvSpPr/>
          <p:nvPr/>
        </p:nvSpPr>
        <p:spPr>
          <a:xfrm flipH="true" flipV="false" rot="0">
            <a:off x="13231336" y="7865602"/>
            <a:ext cx="740593" cy="562850"/>
          </a:xfrm>
          <a:custGeom>
            <a:avLst/>
            <a:gdLst/>
            <a:ahLst/>
            <a:cxnLst/>
            <a:rect r="r" b="b" t="t" l="l"/>
            <a:pathLst>
              <a:path h="562850" w="740593">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21930" y="-1901401"/>
            <a:ext cx="9274740" cy="7605287"/>
          </a:xfrm>
          <a:custGeom>
            <a:avLst/>
            <a:gdLst/>
            <a:ahLst/>
            <a:cxnLst/>
            <a:rect r="r" b="b" t="t" l="l"/>
            <a:pathLst>
              <a:path h="7605287" w="9274740">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0">
            <a:off x="12621930" y="-2979478"/>
            <a:ext cx="9274740" cy="7605287"/>
          </a:xfrm>
          <a:custGeom>
            <a:avLst/>
            <a:gdLst/>
            <a:ahLst/>
            <a:cxnLst/>
            <a:rect r="r" b="b" t="t" l="l"/>
            <a:pathLst>
              <a:path h="7605287" w="9274740">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7995203" y="7093381"/>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95203" y="6119641"/>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995203" y="8071220"/>
            <a:ext cx="577789" cy="577789"/>
          </a:xfrm>
          <a:custGeom>
            <a:avLst/>
            <a:gdLst/>
            <a:ahLst/>
            <a:cxnLst/>
            <a:rect r="r" b="b" t="t" l="l"/>
            <a:pathLst>
              <a:path h="577789" w="577789">
                <a:moveTo>
                  <a:pt x="0" y="0"/>
                </a:moveTo>
                <a:lnTo>
                  <a:pt x="577788" y="0"/>
                </a:lnTo>
                <a:lnTo>
                  <a:pt x="577788" y="577789"/>
                </a:lnTo>
                <a:lnTo>
                  <a:pt x="0" y="577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868887" y="7149696"/>
            <a:ext cx="7315200" cy="3458095"/>
          </a:xfrm>
          <a:custGeom>
            <a:avLst/>
            <a:gdLst/>
            <a:ahLst/>
            <a:cxnLst/>
            <a:rect r="r" b="b" t="t" l="l"/>
            <a:pathLst>
              <a:path h="3458095" w="7315200">
                <a:moveTo>
                  <a:pt x="0" y="0"/>
                </a:moveTo>
                <a:lnTo>
                  <a:pt x="7315200" y="0"/>
                </a:lnTo>
                <a:lnTo>
                  <a:pt x="7315200" y="3458094"/>
                </a:lnTo>
                <a:lnTo>
                  <a:pt x="0" y="3458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478673" y="1878394"/>
            <a:ext cx="5594105" cy="1427772"/>
          </a:xfrm>
          <a:prstGeom prst="rect">
            <a:avLst/>
          </a:prstGeom>
        </p:spPr>
        <p:txBody>
          <a:bodyPr anchor="t" rtlCol="false" tIns="0" lIns="0" bIns="0" rIns="0">
            <a:spAutoFit/>
          </a:bodyPr>
          <a:lstStyle/>
          <a:p>
            <a:pPr algn="l">
              <a:lnSpc>
                <a:spcPts val="10291"/>
              </a:lnSpc>
            </a:pPr>
            <a:r>
              <a:rPr lang="en-US" sz="11694" spc="-736" b="true">
                <a:solidFill>
                  <a:srgbClr val="FFFFFF"/>
                </a:solidFill>
                <a:latin typeface="Arial Unicode Bold"/>
                <a:ea typeface="Arial Unicode Bold"/>
                <a:cs typeface="Arial Unicode Bold"/>
                <a:sym typeface="Arial Unicode Bold"/>
              </a:rPr>
              <a:t>Contact</a:t>
            </a:r>
          </a:p>
        </p:txBody>
      </p:sp>
      <p:sp>
        <p:nvSpPr>
          <p:cNvPr name="TextBox 7" id="7"/>
          <p:cNvSpPr txBox="true"/>
          <p:nvPr/>
        </p:nvSpPr>
        <p:spPr>
          <a:xfrm rot="0">
            <a:off x="9032924" y="6233106"/>
            <a:ext cx="7431400" cy="408009"/>
          </a:xfrm>
          <a:prstGeom prst="rect">
            <a:avLst/>
          </a:prstGeom>
        </p:spPr>
        <p:txBody>
          <a:bodyPr anchor="t" rtlCol="false" tIns="0" lIns="0" bIns="0" rIns="0">
            <a:spAutoFit/>
          </a:bodyPr>
          <a:lstStyle/>
          <a:p>
            <a:pPr algn="l">
              <a:lnSpc>
                <a:spcPts val="3086"/>
              </a:lnSpc>
            </a:pPr>
            <a:r>
              <a:rPr lang="en-US" sz="3086" u="sng">
                <a:solidFill>
                  <a:srgbClr val="FFFFFF"/>
                </a:solidFill>
                <a:latin typeface="Arial Unicode"/>
                <a:ea typeface="Arial Unicode"/>
                <a:cs typeface="Arial Unicode"/>
                <a:sym typeface="Arial Unicode"/>
                <a:hlinkClick r:id="rId10" tooltip="mailto:s-amr.anwar@zewailcity.edu.eg"/>
              </a:rPr>
              <a:t>s-amr.anwar@zewailcity.edu.eg</a:t>
            </a:r>
          </a:p>
        </p:txBody>
      </p:sp>
      <p:sp>
        <p:nvSpPr>
          <p:cNvPr name="TextBox 8" id="8"/>
          <p:cNvSpPr txBox="true"/>
          <p:nvPr/>
        </p:nvSpPr>
        <p:spPr>
          <a:xfrm rot="0">
            <a:off x="9032924" y="7206846"/>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Representative ID: 202301043</a:t>
            </a:r>
          </a:p>
        </p:txBody>
      </p:sp>
      <p:sp>
        <p:nvSpPr>
          <p:cNvPr name="TextBox 9" id="9"/>
          <p:cNvSpPr txBox="true"/>
          <p:nvPr/>
        </p:nvSpPr>
        <p:spPr>
          <a:xfrm rot="0">
            <a:off x="9032924" y="8184685"/>
            <a:ext cx="7431400" cy="408009"/>
          </a:xfrm>
          <a:prstGeom prst="rect">
            <a:avLst/>
          </a:prstGeom>
        </p:spPr>
        <p:txBody>
          <a:bodyPr anchor="t" rtlCol="false" tIns="0" lIns="0" bIns="0" rIns="0">
            <a:spAutoFit/>
          </a:bodyPr>
          <a:lstStyle/>
          <a:p>
            <a:pPr algn="l">
              <a:lnSpc>
                <a:spcPts val="3086"/>
              </a:lnSpc>
            </a:pPr>
            <a:r>
              <a:rPr lang="en-US" sz="3086">
                <a:solidFill>
                  <a:srgbClr val="FFFFFF"/>
                </a:solidFill>
                <a:latin typeface="Arial Unicode"/>
                <a:ea typeface="Arial Unicode"/>
                <a:cs typeface="Arial Unicode"/>
                <a:sym typeface="Arial Unicode"/>
              </a:rPr>
              <a:t>Zewail City</a:t>
            </a:r>
          </a:p>
        </p:txBody>
      </p:sp>
      <p:sp>
        <p:nvSpPr>
          <p:cNvPr name="Freeform 10" id="10"/>
          <p:cNvSpPr/>
          <p:nvPr/>
        </p:nvSpPr>
        <p:spPr>
          <a:xfrm flipH="true" flipV="false" rot="0">
            <a:off x="-2361385" y="4902020"/>
            <a:ext cx="7315200" cy="3458095"/>
          </a:xfrm>
          <a:custGeom>
            <a:avLst/>
            <a:gdLst/>
            <a:ahLst/>
            <a:cxnLst/>
            <a:rect r="r" b="b" t="t" l="l"/>
            <a:pathLst>
              <a:path h="3458095" w="7315200">
                <a:moveTo>
                  <a:pt x="7315200" y="0"/>
                </a:moveTo>
                <a:lnTo>
                  <a:pt x="0" y="0"/>
                </a:lnTo>
                <a:lnTo>
                  <a:pt x="0" y="3458094"/>
                </a:lnTo>
                <a:lnTo>
                  <a:pt x="7315200" y="3458094"/>
                </a:lnTo>
                <a:lnTo>
                  <a:pt x="731520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true" flipV="false" rot="0">
            <a:off x="12520327" y="-478418"/>
            <a:ext cx="7315200" cy="3458095"/>
          </a:xfrm>
          <a:custGeom>
            <a:avLst/>
            <a:gdLst/>
            <a:ahLst/>
            <a:cxnLst/>
            <a:rect r="r" b="b" t="t" l="l"/>
            <a:pathLst>
              <a:path h="3458095" w="7315200">
                <a:moveTo>
                  <a:pt x="7315200" y="0"/>
                </a:moveTo>
                <a:lnTo>
                  <a:pt x="0" y="0"/>
                </a:lnTo>
                <a:lnTo>
                  <a:pt x="0" y="3458094"/>
                </a:lnTo>
                <a:lnTo>
                  <a:pt x="7315200" y="3458094"/>
                </a:lnTo>
                <a:lnTo>
                  <a:pt x="731520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2343005" y="687020"/>
            <a:ext cx="7315200" cy="3458095"/>
          </a:xfrm>
          <a:custGeom>
            <a:avLst/>
            <a:gdLst/>
            <a:ahLst/>
            <a:cxnLst/>
            <a:rect r="r" b="b" t="t" l="l"/>
            <a:pathLst>
              <a:path h="3458095" w="7315200">
                <a:moveTo>
                  <a:pt x="0" y="0"/>
                </a:moveTo>
                <a:lnTo>
                  <a:pt x="7315200" y="0"/>
                </a:lnTo>
                <a:lnTo>
                  <a:pt x="7315200" y="3458095"/>
                </a:lnTo>
                <a:lnTo>
                  <a:pt x="0" y="345809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085928" y="1428750"/>
            <a:ext cx="8116145" cy="2938869"/>
          </a:xfrm>
          <a:prstGeom prst="rect">
            <a:avLst/>
          </a:prstGeom>
        </p:spPr>
        <p:txBody>
          <a:bodyPr anchor="t" rtlCol="false" tIns="0" lIns="0" bIns="0" rIns="0">
            <a:spAutoFit/>
          </a:bodyPr>
          <a:lstStyle/>
          <a:p>
            <a:pPr algn="ctr">
              <a:lnSpc>
                <a:spcPts val="11547"/>
              </a:lnSpc>
            </a:pPr>
            <a:r>
              <a:rPr lang="en-US" b="true" sz="13121" spc="-826">
                <a:solidFill>
                  <a:srgbClr val="FFFFFF"/>
                </a:solidFill>
                <a:latin typeface="Arial Unicode Bold"/>
                <a:ea typeface="Arial Unicode Bold"/>
                <a:cs typeface="Arial Unicode Bold"/>
                <a:sym typeface="Arial Unicode Bold"/>
              </a:rPr>
              <a:t>Thank You</a:t>
            </a:r>
          </a:p>
        </p:txBody>
      </p:sp>
      <p:sp>
        <p:nvSpPr>
          <p:cNvPr name="Freeform 19" id="19"/>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330606">
            <a:off x="3614838" y="-741782"/>
            <a:ext cx="26421496" cy="7926449"/>
          </a:xfrm>
          <a:custGeom>
            <a:avLst/>
            <a:gdLst/>
            <a:ahLst/>
            <a:cxnLst/>
            <a:rect r="r" b="b" t="t" l="l"/>
            <a:pathLst>
              <a:path h="7926449" w="26421496">
                <a:moveTo>
                  <a:pt x="0" y="0"/>
                </a:moveTo>
                <a:lnTo>
                  <a:pt x="26421497" y="0"/>
                </a:lnTo>
                <a:lnTo>
                  <a:pt x="26421497" y="7926449"/>
                </a:lnTo>
                <a:lnTo>
                  <a:pt x="0" y="79264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40990" y="1991845"/>
            <a:ext cx="10647010" cy="6863090"/>
            <a:chOff x="0" y="0"/>
            <a:chExt cx="2804151" cy="1807563"/>
          </a:xfrm>
        </p:grpSpPr>
        <p:sp>
          <p:nvSpPr>
            <p:cNvPr name="Freeform 4" id="4"/>
            <p:cNvSpPr/>
            <p:nvPr/>
          </p:nvSpPr>
          <p:spPr>
            <a:xfrm flipH="false" flipV="false" rot="0">
              <a:off x="0" y="0"/>
              <a:ext cx="2804151" cy="1807563"/>
            </a:xfrm>
            <a:custGeom>
              <a:avLst/>
              <a:gdLst/>
              <a:ahLst/>
              <a:cxnLst/>
              <a:rect r="r" b="b" t="t" l="l"/>
              <a:pathLst>
                <a:path h="1807563" w="2804151">
                  <a:moveTo>
                    <a:pt x="37084" y="0"/>
                  </a:moveTo>
                  <a:lnTo>
                    <a:pt x="2767066" y="0"/>
                  </a:lnTo>
                  <a:cubicBezTo>
                    <a:pt x="2776902" y="0"/>
                    <a:pt x="2786334" y="3907"/>
                    <a:pt x="2793289" y="10862"/>
                  </a:cubicBezTo>
                  <a:cubicBezTo>
                    <a:pt x="2800244" y="17816"/>
                    <a:pt x="2804151" y="27249"/>
                    <a:pt x="2804151" y="37084"/>
                  </a:cubicBezTo>
                  <a:lnTo>
                    <a:pt x="2804151" y="1770478"/>
                  </a:lnTo>
                  <a:cubicBezTo>
                    <a:pt x="2804151" y="1780314"/>
                    <a:pt x="2800244" y="1789746"/>
                    <a:pt x="2793289" y="1796701"/>
                  </a:cubicBezTo>
                  <a:cubicBezTo>
                    <a:pt x="2786334" y="1803656"/>
                    <a:pt x="2776902" y="1807563"/>
                    <a:pt x="2767066" y="1807563"/>
                  </a:cubicBezTo>
                  <a:lnTo>
                    <a:pt x="37084" y="1807563"/>
                  </a:lnTo>
                  <a:cubicBezTo>
                    <a:pt x="16603" y="1807563"/>
                    <a:pt x="0" y="1790959"/>
                    <a:pt x="0" y="1770478"/>
                  </a:cubicBezTo>
                  <a:lnTo>
                    <a:pt x="0" y="37084"/>
                  </a:lnTo>
                  <a:cubicBezTo>
                    <a:pt x="0" y="27249"/>
                    <a:pt x="3907" y="17816"/>
                    <a:pt x="10862" y="10862"/>
                  </a:cubicBezTo>
                  <a:cubicBezTo>
                    <a:pt x="17816" y="3907"/>
                    <a:pt x="27249" y="0"/>
                    <a:pt x="37084" y="0"/>
                  </a:cubicBezTo>
                  <a:close/>
                </a:path>
              </a:pathLst>
            </a:custGeom>
            <a:gradFill rotWithShape="true">
              <a:gsLst>
                <a:gs pos="0">
                  <a:srgbClr val="656366">
                    <a:alpha val="100000"/>
                  </a:srgbClr>
                </a:gs>
                <a:gs pos="50000">
                  <a:srgbClr val="131416">
                    <a:alpha val="100000"/>
                  </a:srgbClr>
                </a:gs>
                <a:gs pos="100000">
                  <a:srgbClr val="131416">
                    <a:alpha val="100000"/>
                  </a:srgbClr>
                </a:gs>
              </a:gsLst>
              <a:lin ang="2700000"/>
            </a:gradFill>
          </p:spPr>
        </p:sp>
        <p:sp>
          <p:nvSpPr>
            <p:cNvPr name="TextBox 5" id="5"/>
            <p:cNvSpPr txBox="true"/>
            <p:nvPr/>
          </p:nvSpPr>
          <p:spPr>
            <a:xfrm>
              <a:off x="0" y="-38100"/>
              <a:ext cx="2804151" cy="18456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557246" y="2589006"/>
            <a:ext cx="9730754" cy="5590190"/>
          </a:xfrm>
          <a:custGeom>
            <a:avLst/>
            <a:gdLst/>
            <a:ahLst/>
            <a:cxnLst/>
            <a:rect r="r" b="b" t="t" l="l"/>
            <a:pathLst>
              <a:path h="5590190" w="9730754">
                <a:moveTo>
                  <a:pt x="0" y="0"/>
                </a:moveTo>
                <a:lnTo>
                  <a:pt x="9730754" y="0"/>
                </a:lnTo>
                <a:lnTo>
                  <a:pt x="9730754" y="5590190"/>
                </a:lnTo>
                <a:lnTo>
                  <a:pt x="0" y="5590190"/>
                </a:lnTo>
                <a:lnTo>
                  <a:pt x="0" y="0"/>
                </a:lnTo>
                <a:close/>
              </a:path>
            </a:pathLst>
          </a:custGeom>
          <a:blipFill>
            <a:blip r:embed="rId4"/>
            <a:stretch>
              <a:fillRect l="-8616" t="-215" r="-9178" b="0"/>
            </a:stretch>
          </a:blipFill>
        </p:spPr>
      </p:sp>
      <p:sp>
        <p:nvSpPr>
          <p:cNvPr name="TextBox 7" id="7"/>
          <p:cNvSpPr txBox="true"/>
          <p:nvPr/>
        </p:nvSpPr>
        <p:spPr>
          <a:xfrm rot="0">
            <a:off x="1223421" y="1468206"/>
            <a:ext cx="7333825" cy="1399703"/>
          </a:xfrm>
          <a:prstGeom prst="rect">
            <a:avLst/>
          </a:prstGeom>
        </p:spPr>
        <p:txBody>
          <a:bodyPr anchor="t" rtlCol="false" tIns="0" lIns="0" bIns="0" rIns="0">
            <a:spAutoFit/>
          </a:bodyPr>
          <a:lstStyle/>
          <a:p>
            <a:pPr algn="l">
              <a:lnSpc>
                <a:spcPts val="10131"/>
              </a:lnSpc>
            </a:pPr>
            <a:r>
              <a:rPr lang="en-US" sz="11513" spc="-725" b="true">
                <a:solidFill>
                  <a:srgbClr val="FFFFFF"/>
                </a:solidFill>
                <a:latin typeface="Arial Unicode Bold"/>
                <a:ea typeface="Arial Unicode Bold"/>
                <a:cs typeface="Arial Unicode Bold"/>
                <a:sym typeface="Arial Unicode Bold"/>
              </a:rPr>
              <a:t>About us</a:t>
            </a:r>
          </a:p>
        </p:txBody>
      </p:sp>
      <p:sp>
        <p:nvSpPr>
          <p:cNvPr name="TextBox 8" id="8"/>
          <p:cNvSpPr txBox="true"/>
          <p:nvPr/>
        </p:nvSpPr>
        <p:spPr>
          <a:xfrm rot="0">
            <a:off x="533820" y="6511851"/>
            <a:ext cx="6838944" cy="3099908"/>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ACCL follows a modular, service-oriented design: a web application (Flask with Blueprints) implements the MVC layers and user-facing UI, a background worker system (Redis/queue) manages sandbox jobs that run in Docker containers, and a persistence layer (SQLAlchemy-backed database and object storage) stores submissions, test results, hints, and audit logs. An AI service wrapper provides cached hint generation and an extensible similarity engine supports token/embedding hybrid comparisons; repositories and service layers encapsulate business logic for maintainability and testability.</a:t>
            </a:r>
          </a:p>
          <a:p>
            <a:pPr algn="l">
              <a:lnSpc>
                <a:spcPts val="2040"/>
              </a:lnSpc>
            </a:pPr>
          </a:p>
        </p:txBody>
      </p:sp>
      <p:sp>
        <p:nvSpPr>
          <p:cNvPr name="TextBox 9" id="9"/>
          <p:cNvSpPr txBox="true"/>
          <p:nvPr/>
        </p:nvSpPr>
        <p:spPr>
          <a:xfrm rot="0">
            <a:off x="533820" y="3269068"/>
            <a:ext cx="7333825" cy="2842733"/>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The Adaptive Collaborative Code Learning Lab (ACCL) is a web-based platform that enables instructors to publish programming assignments and test cases, and allows students to submit, run, and iterate on code in an isolated sandbox. The system automates grading by executing instructor-provided tests, records per-test results, generates progressive AI-assisted hints using pre-trained models, and maintains versioned submission history with diffs. Instructor features include similarity detection (plagiarism advisories), peer review workflows, dashboards for analytics, and CSV export for grading.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927333" y="-3073167"/>
            <a:ext cx="16433333" cy="1643333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806218" y="-2194282"/>
            <a:ext cx="14675565" cy="146755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786468" y="-1214032"/>
            <a:ext cx="12715063" cy="127150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22622" y="1710407"/>
            <a:ext cx="2180311" cy="218031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6666" t="0" r="-16666" b="0"/>
              </a:stretch>
            </a:blipFill>
            <a:ln w="104775" cap="sq">
              <a:solidFill>
                <a:srgbClr val="131416"/>
              </a:solidFill>
              <a:prstDash val="solid"/>
              <a:miter/>
            </a:ln>
          </p:spPr>
        </p:sp>
      </p:grpSp>
      <p:sp>
        <p:nvSpPr>
          <p:cNvPr name="TextBox 13" id="13"/>
          <p:cNvSpPr txBox="true"/>
          <p:nvPr/>
        </p:nvSpPr>
        <p:spPr>
          <a:xfrm rot="0">
            <a:off x="7053126" y="1910432"/>
            <a:ext cx="4181748" cy="1527624"/>
          </a:xfrm>
          <a:prstGeom prst="rect">
            <a:avLst/>
          </a:prstGeom>
        </p:spPr>
        <p:txBody>
          <a:bodyPr anchor="t" rtlCol="false" tIns="0" lIns="0" bIns="0" rIns="0">
            <a:spAutoFit/>
          </a:bodyPr>
          <a:lstStyle/>
          <a:p>
            <a:pPr algn="ctr">
              <a:lnSpc>
                <a:spcPts val="5777"/>
              </a:lnSpc>
            </a:pPr>
            <a:r>
              <a:rPr lang="en-US" b="true" sz="6564" spc="-413">
                <a:solidFill>
                  <a:srgbClr val="FFFFFF"/>
                </a:solidFill>
                <a:latin typeface="Arial Unicode Bold"/>
                <a:ea typeface="Arial Unicode Bold"/>
                <a:cs typeface="Arial Unicode Bold"/>
                <a:sym typeface="Arial Unicode Bold"/>
              </a:rPr>
              <a:t>Our Services</a:t>
            </a:r>
          </a:p>
        </p:txBody>
      </p:sp>
      <p:grpSp>
        <p:nvGrpSpPr>
          <p:cNvPr name="Group 14" id="14"/>
          <p:cNvGrpSpPr/>
          <p:nvPr/>
        </p:nvGrpSpPr>
        <p:grpSpPr>
          <a:xfrm rot="0">
            <a:off x="5123804" y="4053367"/>
            <a:ext cx="8040392" cy="832958"/>
            <a:chOff x="0" y="0"/>
            <a:chExt cx="10720523" cy="1110611"/>
          </a:xfrm>
        </p:grpSpPr>
        <p:sp>
          <p:nvSpPr>
            <p:cNvPr name="TextBox 15" id="15"/>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ACCL provides a secure sandbox that runs student code in isolation. Each submission is executed with strict limits on time, memory, and network access to ensure safety.</a:t>
              </a:r>
            </a:p>
          </p:txBody>
        </p:sp>
        <p:sp>
          <p:nvSpPr>
            <p:cNvPr name="TextBox 16" id="16"/>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1</a:t>
              </a:r>
            </a:p>
          </p:txBody>
        </p:sp>
      </p:grpSp>
      <p:grpSp>
        <p:nvGrpSpPr>
          <p:cNvPr name="Group 17" id="17"/>
          <p:cNvGrpSpPr/>
          <p:nvPr/>
        </p:nvGrpSpPr>
        <p:grpSpPr>
          <a:xfrm rot="0">
            <a:off x="5123804" y="5348382"/>
            <a:ext cx="8040392" cy="832958"/>
            <a:chOff x="0" y="0"/>
            <a:chExt cx="10720523" cy="1110611"/>
          </a:xfrm>
        </p:grpSpPr>
        <p:sp>
          <p:nvSpPr>
            <p:cNvPr name="TextBox 18" id="18"/>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ACCL automatically grades submissions using instructor-defined test cases. It records per-test results and scores consistently to ensure fair and repeatable evaluation.</a:t>
              </a:r>
            </a:p>
          </p:txBody>
        </p:sp>
        <p:sp>
          <p:nvSpPr>
            <p:cNvPr name="TextBox 19" id="19"/>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2</a:t>
              </a:r>
            </a:p>
          </p:txBody>
        </p:sp>
      </p:grpSp>
      <p:grpSp>
        <p:nvGrpSpPr>
          <p:cNvPr name="Group 20" id="20"/>
          <p:cNvGrpSpPr/>
          <p:nvPr/>
        </p:nvGrpSpPr>
        <p:grpSpPr>
          <a:xfrm rot="0">
            <a:off x="5123804" y="6648066"/>
            <a:ext cx="8040392" cy="832958"/>
            <a:chOff x="0" y="0"/>
            <a:chExt cx="10720523" cy="1110611"/>
          </a:xfrm>
        </p:grpSpPr>
        <p:sp>
          <p:nvSpPr>
            <p:cNvPr name="TextBox 21" id="21"/>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ACCL generates contextual learning hints when tests fail. These hints guide students toward solutions without revealing answers, supporting learning and improvement.</a:t>
              </a:r>
            </a:p>
          </p:txBody>
        </p:sp>
        <p:sp>
          <p:nvSpPr>
            <p:cNvPr name="TextBox 22" id="22"/>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A5F7FF"/>
                  </a:solidFill>
                  <a:latin typeface="Arial Unicode"/>
                  <a:ea typeface="Arial Unicode"/>
                  <a:cs typeface="Arial Unicode"/>
                  <a:sym typeface="Arial Unicode"/>
                </a:rPr>
                <a:t>3</a:t>
              </a:r>
            </a:p>
          </p:txBody>
        </p:sp>
      </p:grpSp>
      <p:grpSp>
        <p:nvGrpSpPr>
          <p:cNvPr name="Group 23" id="23"/>
          <p:cNvGrpSpPr/>
          <p:nvPr/>
        </p:nvGrpSpPr>
        <p:grpSpPr>
          <a:xfrm rot="0">
            <a:off x="5123804" y="7943081"/>
            <a:ext cx="8040392" cy="832958"/>
            <a:chOff x="0" y="0"/>
            <a:chExt cx="10720523" cy="1110611"/>
          </a:xfrm>
        </p:grpSpPr>
        <p:sp>
          <p:nvSpPr>
            <p:cNvPr name="TextBox 24" id="24"/>
            <p:cNvSpPr txBox="true"/>
            <p:nvPr/>
          </p:nvSpPr>
          <p:spPr>
            <a:xfrm rot="0">
              <a:off x="1035205" y="47625"/>
              <a:ext cx="9685318" cy="1062986"/>
            </a:xfrm>
            <a:prstGeom prst="rect">
              <a:avLst/>
            </a:prstGeom>
          </p:spPr>
          <p:txBody>
            <a:bodyPr anchor="t" rtlCol="false" tIns="0" lIns="0" bIns="0" rIns="0">
              <a:spAutoFit/>
            </a:bodyPr>
            <a:lstStyle/>
            <a:p>
              <a:pPr algn="l">
                <a:lnSpc>
                  <a:spcPts val="2040"/>
                </a:lnSpc>
              </a:pPr>
              <a:r>
                <a:rPr lang="en-US" sz="2103">
                  <a:solidFill>
                    <a:srgbClr val="FFFFFF"/>
                  </a:solidFill>
                  <a:latin typeface="Arial Unicode"/>
                  <a:ea typeface="Arial Unicode"/>
                  <a:cs typeface="Arial Unicode"/>
                  <a:sym typeface="Arial Unicode"/>
                </a:rPr>
                <a:t>ACCL offers instructors dashboards for analytics, re-grading, and monitoring. These tools provide transparency, control, and efficient management of coursework.</a:t>
              </a:r>
            </a:p>
          </p:txBody>
        </p:sp>
        <p:sp>
          <p:nvSpPr>
            <p:cNvPr name="TextBox 25" id="25"/>
            <p:cNvSpPr txBox="true"/>
            <p:nvPr/>
          </p:nvSpPr>
          <p:spPr>
            <a:xfrm rot="0">
              <a:off x="0" y="217743"/>
              <a:ext cx="676025" cy="864272"/>
            </a:xfrm>
            <a:prstGeom prst="rect">
              <a:avLst/>
            </a:prstGeom>
          </p:spPr>
          <p:txBody>
            <a:bodyPr anchor="t" rtlCol="false" tIns="0" lIns="0" bIns="0" rIns="0">
              <a:spAutoFit/>
            </a:bodyPr>
            <a:lstStyle/>
            <a:p>
              <a:pPr algn="l">
                <a:lnSpc>
                  <a:spcPts val="4603"/>
                </a:lnSpc>
              </a:pPr>
              <a:r>
                <a:rPr lang="en-US" sz="4745">
                  <a:solidFill>
                    <a:srgbClr val="E65CA5"/>
                  </a:solidFill>
                  <a:latin typeface="Arial Unicode"/>
                  <a:ea typeface="Arial Unicode"/>
                  <a:cs typeface="Arial Unicode"/>
                  <a:sym typeface="Arial Unicode"/>
                </a:rPr>
                <a:t>4</a:t>
              </a:r>
            </a:p>
          </p:txBody>
        </p:sp>
      </p:grpSp>
      <p:grpSp>
        <p:nvGrpSpPr>
          <p:cNvPr name="Group 26" id="26"/>
          <p:cNvGrpSpPr/>
          <p:nvPr/>
        </p:nvGrpSpPr>
        <p:grpSpPr>
          <a:xfrm rot="0">
            <a:off x="14840862" y="6307837"/>
            <a:ext cx="2180311" cy="218031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104775" cap="sq">
              <a:solidFill>
                <a:srgbClr val="131416"/>
              </a:solidFill>
              <a:prstDash val="solid"/>
              <a:miter/>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7156077">
            <a:off x="7622519" y="4049228"/>
            <a:ext cx="15477019" cy="15477019"/>
          </a:xfrm>
          <a:custGeom>
            <a:avLst/>
            <a:gdLst/>
            <a:ahLst/>
            <a:cxnLst/>
            <a:rect r="r" b="b" t="t" l="l"/>
            <a:pathLst>
              <a:path h="15477019" w="15477019">
                <a:moveTo>
                  <a:pt x="0" y="0"/>
                </a:moveTo>
                <a:lnTo>
                  <a:pt x="15477019" y="0"/>
                </a:lnTo>
                <a:lnTo>
                  <a:pt x="15477019" y="15477018"/>
                </a:lnTo>
                <a:lnTo>
                  <a:pt x="0" y="15477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847965" y="3019397"/>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ACCL</a:t>
            </a:r>
          </a:p>
        </p:txBody>
      </p:sp>
      <p:sp>
        <p:nvSpPr>
          <p:cNvPr name="TextBox 7" id="7"/>
          <p:cNvSpPr txBox="true"/>
          <p:nvPr/>
        </p:nvSpPr>
        <p:spPr>
          <a:xfrm rot="0">
            <a:off x="5847965" y="4439402"/>
            <a:ext cx="3926138" cy="1071185"/>
          </a:xfrm>
          <a:prstGeom prst="rect">
            <a:avLst/>
          </a:prstGeom>
        </p:spPr>
        <p:txBody>
          <a:bodyPr anchor="t" rtlCol="false" tIns="0" lIns="0" bIns="0" rIns="0">
            <a:spAutoFit/>
          </a:bodyPr>
          <a:lstStyle/>
          <a:p>
            <a:pPr algn="l">
              <a:lnSpc>
                <a:spcPts val="7748"/>
              </a:lnSpc>
            </a:pPr>
            <a:r>
              <a:rPr lang="en-US" sz="8805" spc="-554">
                <a:solidFill>
                  <a:srgbClr val="FFFFFF"/>
                </a:solidFill>
                <a:latin typeface="Arial Unicode"/>
                <a:ea typeface="Arial Unicode"/>
                <a:cs typeface="Arial Unicode"/>
                <a:sym typeface="Arial Unicode"/>
              </a:rPr>
              <a:t>Mission</a:t>
            </a:r>
          </a:p>
        </p:txBody>
      </p:sp>
      <p:sp>
        <p:nvSpPr>
          <p:cNvPr name="TextBox 8" id="8"/>
          <p:cNvSpPr txBox="true"/>
          <p:nvPr/>
        </p:nvSpPr>
        <p:spPr>
          <a:xfrm rot="0">
            <a:off x="5847965" y="5860028"/>
            <a:ext cx="10252435" cy="259215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Our mission is to provide a secure, fair, and intelligent learning platform that enhances programming education through automated evaluation, meaningful feedback, and collaborative learning. We aim to support students in developing strong problem-solving skills while empowering instructors with reliable tools for assessment, insight, and academic integrity. Our vision is to become a trusted educational environment where technology reinforces transparency, continuous improvement, and personalized learning, enabling both students and educators to achieve better outcomes through adaptive and data-driven code education.</a:t>
            </a:r>
          </a:p>
        </p:txBody>
      </p:sp>
      <p:sp>
        <p:nvSpPr>
          <p:cNvPr name="TextBox 9" id="9"/>
          <p:cNvSpPr txBox="true"/>
          <p:nvPr/>
        </p:nvSpPr>
        <p:spPr>
          <a:xfrm rot="0">
            <a:off x="2187600" y="3381347"/>
            <a:ext cx="366036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7822791">
            <a:off x="9812478" y="4142021"/>
            <a:ext cx="16756192" cy="16756192"/>
          </a:xfrm>
          <a:custGeom>
            <a:avLst/>
            <a:gdLst/>
            <a:ahLst/>
            <a:cxnLst/>
            <a:rect r="r" b="b" t="t" l="l"/>
            <a:pathLst>
              <a:path h="16756192" w="16756192">
                <a:moveTo>
                  <a:pt x="0" y="0"/>
                </a:moveTo>
                <a:lnTo>
                  <a:pt x="16756191" y="0"/>
                </a:lnTo>
                <a:lnTo>
                  <a:pt x="16756191" y="16756191"/>
                </a:lnTo>
                <a:lnTo>
                  <a:pt x="0" y="16756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44440" y="4127536"/>
            <a:ext cx="3484666" cy="4563991"/>
            <a:chOff x="0" y="0"/>
            <a:chExt cx="890986" cy="1166956"/>
          </a:xfrm>
        </p:grpSpPr>
        <p:sp>
          <p:nvSpPr>
            <p:cNvPr name="Freeform 4" id="4"/>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5" id="5"/>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30296" y="1995924"/>
            <a:ext cx="7426219"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Objectives</a:t>
            </a:r>
          </a:p>
        </p:txBody>
      </p:sp>
      <p:sp>
        <p:nvSpPr>
          <p:cNvPr name="TextBox 7" id="7"/>
          <p:cNvSpPr txBox="true"/>
          <p:nvPr/>
        </p:nvSpPr>
        <p:spPr>
          <a:xfrm rot="0">
            <a:off x="1965807" y="4488180"/>
            <a:ext cx="2641930" cy="102679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Ensure Secure and Fair Evaluation</a:t>
            </a:r>
          </a:p>
        </p:txBody>
      </p:sp>
      <p:sp>
        <p:nvSpPr>
          <p:cNvPr name="TextBox 8" id="8"/>
          <p:cNvSpPr txBox="true"/>
          <p:nvPr/>
        </p:nvSpPr>
        <p:spPr>
          <a:xfrm rot="0">
            <a:off x="1884650" y="5821760"/>
            <a:ext cx="2804245" cy="2305938"/>
          </a:xfrm>
          <a:prstGeom prst="rect">
            <a:avLst/>
          </a:prstGeom>
        </p:spPr>
        <p:txBody>
          <a:bodyPr anchor="t" rtlCol="false" tIns="0" lIns="0" bIns="0" rIns="0">
            <a:spAutoFit/>
          </a:bodyPr>
          <a:lstStyle/>
          <a:p>
            <a:pPr algn="ctr">
              <a:lnSpc>
                <a:spcPts val="2287"/>
              </a:lnSpc>
            </a:pPr>
            <a:r>
              <a:rPr lang="en-US" sz="2599" spc="-163">
                <a:solidFill>
                  <a:srgbClr val="FFFFFF"/>
                </a:solidFill>
                <a:latin typeface="Arial Unicode"/>
                <a:ea typeface="Arial Unicode"/>
                <a:cs typeface="Arial Unicode"/>
                <a:sym typeface="Arial Unicode"/>
              </a:rPr>
              <a:t>Provide a safe, isolated execution environment that guarantees consistent, unbiased, and auditable grading of programming submissions.</a:t>
            </a:r>
          </a:p>
        </p:txBody>
      </p:sp>
      <p:grpSp>
        <p:nvGrpSpPr>
          <p:cNvPr name="Group 9" id="9"/>
          <p:cNvGrpSpPr/>
          <p:nvPr/>
        </p:nvGrpSpPr>
        <p:grpSpPr>
          <a:xfrm rot="0">
            <a:off x="5257549" y="4127536"/>
            <a:ext cx="3484666" cy="4563991"/>
            <a:chOff x="0" y="0"/>
            <a:chExt cx="890986" cy="1166956"/>
          </a:xfrm>
        </p:grpSpPr>
        <p:sp>
          <p:nvSpPr>
            <p:cNvPr name="Freeform 10" id="1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11" id="1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5678917" y="4488180"/>
            <a:ext cx="2885496" cy="102679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Enhance Learning Through Feedback</a:t>
            </a:r>
          </a:p>
        </p:txBody>
      </p:sp>
      <p:sp>
        <p:nvSpPr>
          <p:cNvPr name="TextBox 13" id="13"/>
          <p:cNvSpPr txBox="true"/>
          <p:nvPr/>
        </p:nvSpPr>
        <p:spPr>
          <a:xfrm rot="0">
            <a:off x="5678917" y="5821760"/>
            <a:ext cx="2804245" cy="2305938"/>
          </a:xfrm>
          <a:prstGeom prst="rect">
            <a:avLst/>
          </a:prstGeom>
        </p:spPr>
        <p:txBody>
          <a:bodyPr anchor="t" rtlCol="false" tIns="0" lIns="0" bIns="0" rIns="0">
            <a:spAutoFit/>
          </a:bodyPr>
          <a:lstStyle/>
          <a:p>
            <a:pPr algn="ctr">
              <a:lnSpc>
                <a:spcPts val="2287"/>
              </a:lnSpc>
            </a:pPr>
            <a:r>
              <a:rPr lang="en-US" sz="2599" spc="-163">
                <a:solidFill>
                  <a:srgbClr val="FFFFFF"/>
                </a:solidFill>
                <a:latin typeface="Arial Unicode"/>
                <a:ea typeface="Arial Unicode"/>
                <a:cs typeface="Arial Unicode"/>
                <a:sym typeface="Arial Unicode"/>
              </a:rPr>
              <a:t>Support student learning by delivering timely, contextual feedback, progressive hints, and clear performance insights without revealing solutions.</a:t>
            </a:r>
          </a:p>
        </p:txBody>
      </p:sp>
      <p:grpSp>
        <p:nvGrpSpPr>
          <p:cNvPr name="Group 14" id="14"/>
          <p:cNvGrpSpPr/>
          <p:nvPr/>
        </p:nvGrpSpPr>
        <p:grpSpPr>
          <a:xfrm rot="0">
            <a:off x="8970659" y="4127536"/>
            <a:ext cx="3484666" cy="4563991"/>
            <a:chOff x="0" y="0"/>
            <a:chExt cx="890986" cy="1166956"/>
          </a:xfrm>
        </p:grpSpPr>
        <p:sp>
          <p:nvSpPr>
            <p:cNvPr name="Freeform 15" id="15"/>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100000">
                  <a:srgbClr val="656366">
                    <a:alpha val="100000"/>
                  </a:srgbClr>
                </a:gs>
              </a:gsLst>
              <a:lin ang="0"/>
            </a:gradFill>
          </p:spPr>
        </p:sp>
        <p:sp>
          <p:nvSpPr>
            <p:cNvPr name="TextBox 16" id="16"/>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392105" y="4488180"/>
            <a:ext cx="3063220" cy="102679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Promote Academic Integrity and Collaboration</a:t>
            </a:r>
          </a:p>
        </p:txBody>
      </p:sp>
      <p:sp>
        <p:nvSpPr>
          <p:cNvPr name="TextBox 18" id="18"/>
          <p:cNvSpPr txBox="true"/>
          <p:nvPr/>
        </p:nvSpPr>
        <p:spPr>
          <a:xfrm rot="0">
            <a:off x="9313715" y="5964635"/>
            <a:ext cx="2934147" cy="2020188"/>
          </a:xfrm>
          <a:prstGeom prst="rect">
            <a:avLst/>
          </a:prstGeom>
        </p:spPr>
        <p:txBody>
          <a:bodyPr anchor="t" rtlCol="false" tIns="0" lIns="0" bIns="0" rIns="0">
            <a:spAutoFit/>
          </a:bodyPr>
          <a:lstStyle/>
          <a:p>
            <a:pPr algn="ctr">
              <a:lnSpc>
                <a:spcPts val="2287"/>
              </a:lnSpc>
            </a:pPr>
            <a:r>
              <a:rPr lang="en-US" sz="2599" spc="-163">
                <a:solidFill>
                  <a:srgbClr val="FFFFFF"/>
                </a:solidFill>
                <a:latin typeface="Arial Unicode"/>
                <a:ea typeface="Arial Unicode"/>
                <a:cs typeface="Arial Unicode"/>
                <a:sym typeface="Arial Unicode"/>
              </a:rPr>
              <a:t>Maintain originality through similarity analysis while encouraging constructive collaboration via peer review workflows.</a:t>
            </a:r>
          </a:p>
        </p:txBody>
      </p:sp>
      <p:grpSp>
        <p:nvGrpSpPr>
          <p:cNvPr name="Group 19" id="19"/>
          <p:cNvGrpSpPr/>
          <p:nvPr/>
        </p:nvGrpSpPr>
        <p:grpSpPr>
          <a:xfrm rot="0">
            <a:off x="12683924" y="4127536"/>
            <a:ext cx="3484666" cy="4563991"/>
            <a:chOff x="0" y="0"/>
            <a:chExt cx="890986" cy="1166956"/>
          </a:xfrm>
        </p:grpSpPr>
        <p:sp>
          <p:nvSpPr>
            <p:cNvPr name="Freeform 20" id="20"/>
            <p:cNvSpPr/>
            <p:nvPr/>
          </p:nvSpPr>
          <p:spPr>
            <a:xfrm flipH="false" flipV="false" rot="0">
              <a:off x="0" y="0"/>
              <a:ext cx="890986" cy="1166956"/>
            </a:xfrm>
            <a:custGeom>
              <a:avLst/>
              <a:gdLst/>
              <a:ahLst/>
              <a:cxnLst/>
              <a:rect r="r" b="b" t="t" l="l"/>
              <a:pathLst>
                <a:path h="1166956" w="89098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true">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name="TextBox 21" id="21"/>
            <p:cNvSpPr txBox="true"/>
            <p:nvPr/>
          </p:nvSpPr>
          <p:spPr>
            <a:xfrm>
              <a:off x="0" y="-38100"/>
              <a:ext cx="890986" cy="120505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3105292" y="4488180"/>
            <a:ext cx="2641930" cy="1026795"/>
          </a:xfrm>
          <a:prstGeom prst="rect">
            <a:avLst/>
          </a:prstGeom>
        </p:spPr>
        <p:txBody>
          <a:bodyPr anchor="t" rtlCol="false" tIns="0" lIns="0" bIns="0" rIns="0">
            <a:spAutoFit/>
          </a:bodyPr>
          <a:lstStyle/>
          <a:p>
            <a:pPr algn="ctr">
              <a:lnSpc>
                <a:spcPts val="2639"/>
              </a:lnSpc>
            </a:pPr>
            <a:r>
              <a:rPr lang="en-US" b="true" sz="2999" spc="-188">
                <a:solidFill>
                  <a:srgbClr val="FFFFFF"/>
                </a:solidFill>
                <a:latin typeface="Arial Unicode Bold"/>
                <a:ea typeface="Arial Unicode Bold"/>
                <a:cs typeface="Arial Unicode Bold"/>
                <a:sym typeface="Arial Unicode Bold"/>
              </a:rPr>
              <a:t>Empower Instructors and Administrators</a:t>
            </a:r>
          </a:p>
        </p:txBody>
      </p:sp>
      <p:sp>
        <p:nvSpPr>
          <p:cNvPr name="TextBox 23" id="23"/>
          <p:cNvSpPr txBox="true"/>
          <p:nvPr/>
        </p:nvSpPr>
        <p:spPr>
          <a:xfrm rot="0">
            <a:off x="13024134" y="5678885"/>
            <a:ext cx="2804245" cy="2591688"/>
          </a:xfrm>
          <a:prstGeom prst="rect">
            <a:avLst/>
          </a:prstGeom>
        </p:spPr>
        <p:txBody>
          <a:bodyPr anchor="t" rtlCol="false" tIns="0" lIns="0" bIns="0" rIns="0">
            <a:spAutoFit/>
          </a:bodyPr>
          <a:lstStyle/>
          <a:p>
            <a:pPr algn="ctr">
              <a:lnSpc>
                <a:spcPts val="2287"/>
              </a:lnSpc>
            </a:pPr>
            <a:r>
              <a:rPr lang="en-US" sz="2599" spc="-163">
                <a:solidFill>
                  <a:srgbClr val="FFFFFF"/>
                </a:solidFill>
                <a:latin typeface="Arial Unicode"/>
                <a:ea typeface="Arial Unicode"/>
                <a:cs typeface="Arial Unicode"/>
                <a:sym typeface="Arial Unicode"/>
              </a:rPr>
              <a:t>Offer comprehensive tools for assignment management, analytics, re-grading, and system monitoring to enable effective course oversight and decision-making.s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7393626" y="-645555"/>
            <a:ext cx="13652663" cy="136526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58656" y="1389178"/>
            <a:ext cx="9583198" cy="95831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7467212">
            <a:off x="6418884" y="1038275"/>
            <a:ext cx="16756192" cy="16756192"/>
          </a:xfrm>
          <a:custGeom>
            <a:avLst/>
            <a:gdLst/>
            <a:ahLst/>
            <a:cxnLst/>
            <a:rect r="r" b="b" t="t" l="l"/>
            <a:pathLst>
              <a:path h="16756192" w="16756192">
                <a:moveTo>
                  <a:pt x="0" y="0"/>
                </a:moveTo>
                <a:lnTo>
                  <a:pt x="16756191" y="0"/>
                </a:lnTo>
                <a:lnTo>
                  <a:pt x="16756191" y="16756192"/>
                </a:lnTo>
                <a:lnTo>
                  <a:pt x="0" y="16756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5847965" y="3019397"/>
            <a:ext cx="7255679" cy="1390558"/>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Tracking </a:t>
            </a:r>
          </a:p>
        </p:txBody>
      </p:sp>
      <p:sp>
        <p:nvSpPr>
          <p:cNvPr name="TextBox 10" id="10"/>
          <p:cNvSpPr txBox="true"/>
          <p:nvPr/>
        </p:nvSpPr>
        <p:spPr>
          <a:xfrm rot="0">
            <a:off x="5847965" y="4439402"/>
            <a:ext cx="3926138" cy="1071185"/>
          </a:xfrm>
          <a:prstGeom prst="rect">
            <a:avLst/>
          </a:prstGeom>
        </p:spPr>
        <p:txBody>
          <a:bodyPr anchor="t" rtlCol="false" tIns="0" lIns="0" bIns="0" rIns="0">
            <a:spAutoFit/>
          </a:bodyPr>
          <a:lstStyle/>
          <a:p>
            <a:pPr algn="l">
              <a:lnSpc>
                <a:spcPts val="7748"/>
              </a:lnSpc>
            </a:pPr>
            <a:r>
              <a:rPr lang="en-US" sz="8805" spc="-554">
                <a:solidFill>
                  <a:srgbClr val="FFFFFF"/>
                </a:solidFill>
                <a:latin typeface="Arial Unicode"/>
                <a:ea typeface="Arial Unicode"/>
                <a:cs typeface="Arial Unicode"/>
                <a:sym typeface="Arial Unicode"/>
              </a:rPr>
              <a:t>Progress</a:t>
            </a:r>
          </a:p>
        </p:txBody>
      </p:sp>
      <p:sp>
        <p:nvSpPr>
          <p:cNvPr name="TextBox 11" id="11"/>
          <p:cNvSpPr txBox="true"/>
          <p:nvPr/>
        </p:nvSpPr>
        <p:spPr>
          <a:xfrm rot="0">
            <a:off x="5847965" y="5860028"/>
            <a:ext cx="10252435" cy="316365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Tracking progress in ACCL is a core capability that supports continuous learning and informed instruction. The system records submission history, test outcomes, scores, and repeated failure patterns over time, allowing students to clearly observe their improvement and understand how their skills evolve across assignments. For instructors, progress tracking enables early identification of learning gaps, monitoring of individual and class-level performance trends, and evaluation of assignment effectiveness. By presenting this information through structured histories and analytics, ACCL promotes accountability, motivates students, and supports timely, data-driven educational interventions.</a:t>
            </a:r>
          </a:p>
          <a:p>
            <a:pPr algn="l">
              <a:lnSpc>
                <a:spcPts val="2303"/>
              </a:lnSpc>
            </a:pPr>
          </a:p>
        </p:txBody>
      </p:sp>
      <p:sp>
        <p:nvSpPr>
          <p:cNvPr name="TextBox 12" id="12"/>
          <p:cNvSpPr txBox="true"/>
          <p:nvPr/>
        </p:nvSpPr>
        <p:spPr>
          <a:xfrm rot="0">
            <a:off x="2187600" y="3381347"/>
            <a:ext cx="366036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15106" y="-857238"/>
            <a:ext cx="12557403" cy="1255740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stretch>
            <a:fillRect/>
          </a:stretch>
        </p:blipFill>
        <p:spPr>
          <a:xfrm rot="0">
            <a:off x="5012241" y="480052"/>
            <a:ext cx="2668628" cy="2668628"/>
          </a:xfrm>
          <a:prstGeom prst="rect">
            <a:avLst/>
          </a:prstGeom>
        </p:spPr>
      </p:pic>
      <p:pic>
        <p:nvPicPr>
          <p:cNvPr name="Picture 6" id="6"/>
          <p:cNvPicPr>
            <a:picLocks noChangeAspect="true"/>
          </p:cNvPicPr>
          <p:nvPr/>
        </p:nvPicPr>
        <p:blipFill>
          <a:blip r:embed="rId3"/>
          <a:stretch>
            <a:fillRect/>
          </a:stretch>
        </p:blipFill>
        <p:spPr>
          <a:xfrm rot="0">
            <a:off x="12549586" y="396825"/>
            <a:ext cx="2668628" cy="2668628"/>
          </a:xfrm>
          <a:prstGeom prst="rect">
            <a:avLst/>
          </a:prstGeom>
        </p:spPr>
      </p:pic>
      <p:sp>
        <p:nvSpPr>
          <p:cNvPr name="TextBox 7" id="7"/>
          <p:cNvSpPr txBox="true"/>
          <p:nvPr/>
        </p:nvSpPr>
        <p:spPr>
          <a:xfrm rot="0">
            <a:off x="0" y="3270954"/>
            <a:ext cx="4767142" cy="1261632"/>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Analysis</a:t>
            </a:r>
          </a:p>
        </p:txBody>
      </p:sp>
      <p:sp>
        <p:nvSpPr>
          <p:cNvPr name="TextBox 8" id="8"/>
          <p:cNvSpPr txBox="true"/>
          <p:nvPr/>
        </p:nvSpPr>
        <p:spPr>
          <a:xfrm rot="0">
            <a:off x="3391047" y="1667300"/>
            <a:ext cx="166260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Similarity </a:t>
            </a:r>
          </a:p>
        </p:txBody>
      </p:sp>
      <p:sp>
        <p:nvSpPr>
          <p:cNvPr name="TextBox 9" id="9"/>
          <p:cNvSpPr txBox="true"/>
          <p:nvPr/>
        </p:nvSpPr>
        <p:spPr>
          <a:xfrm rot="0">
            <a:off x="7674231" y="923777"/>
            <a:ext cx="3254160" cy="1828803"/>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Similarity analysis is a systematic process used to compare student submissions and identify overlapping structures or patterns. It presents instructors with clear indicators that support academic integrity while allowing human judgment in final decisions. This approach ensures fairness without relying on automated accusations.</a:t>
            </a:r>
          </a:p>
        </p:txBody>
      </p:sp>
      <p:sp>
        <p:nvSpPr>
          <p:cNvPr name="TextBox 10" id="10"/>
          <p:cNvSpPr txBox="true"/>
          <p:nvPr/>
        </p:nvSpPr>
        <p:spPr>
          <a:xfrm rot="0">
            <a:off x="13333223" y="200260"/>
            <a:ext cx="1662606" cy="304650"/>
          </a:xfrm>
          <a:prstGeom prst="rect">
            <a:avLst/>
          </a:prstGeom>
        </p:spPr>
        <p:txBody>
          <a:bodyPr anchor="t" rtlCol="false" tIns="0" lIns="0" bIns="0" rIns="0">
            <a:spAutoFit/>
          </a:bodyPr>
          <a:lstStyle/>
          <a:p>
            <a:pPr algn="l">
              <a:lnSpc>
                <a:spcPts val="2230"/>
              </a:lnSpc>
            </a:pPr>
            <a:r>
              <a:rPr lang="en-US" sz="2535" spc="-159" b="true">
                <a:solidFill>
                  <a:srgbClr val="FFFFFF"/>
                </a:solidFill>
                <a:latin typeface="Arial Unicode Bold"/>
                <a:ea typeface="Arial Unicode Bold"/>
                <a:cs typeface="Arial Unicode Bold"/>
                <a:sym typeface="Arial Unicode Bold"/>
              </a:rPr>
              <a:t>reliability</a:t>
            </a:r>
          </a:p>
        </p:txBody>
      </p:sp>
      <p:sp>
        <p:nvSpPr>
          <p:cNvPr name="TextBox 11" id="11"/>
          <p:cNvSpPr txBox="true"/>
          <p:nvPr/>
        </p:nvSpPr>
        <p:spPr>
          <a:xfrm rot="0">
            <a:off x="15176050" y="750063"/>
            <a:ext cx="2886152" cy="2009778"/>
          </a:xfrm>
          <a:prstGeom prst="rect">
            <a:avLst/>
          </a:prstGeom>
        </p:spPr>
        <p:txBody>
          <a:bodyPr anchor="t" rtlCol="false" tIns="0" lIns="0" bIns="0" rIns="0">
            <a:spAutoFit/>
          </a:bodyPr>
          <a:lstStyle/>
          <a:p>
            <a:pPr algn="l">
              <a:lnSpc>
                <a:spcPts val="1443"/>
              </a:lnSpc>
            </a:pPr>
            <a:r>
              <a:rPr lang="en-US" sz="1640">
                <a:solidFill>
                  <a:srgbClr val="FFFFFF"/>
                </a:solidFill>
                <a:latin typeface="Arial Unicode"/>
                <a:ea typeface="Arial Unicode"/>
                <a:cs typeface="Arial Unicode"/>
                <a:sym typeface="Arial Unicode"/>
              </a:rPr>
              <a:t>System monitoring and audit logging provide continuous visibility into platform operations and user actions. These mechanisms record grading activities, access events, and system status to ensure reliability, accountability, and trust among students, instructors, and administrators.</a:t>
            </a:r>
          </a:p>
        </p:txBody>
      </p:sp>
      <p:grpSp>
        <p:nvGrpSpPr>
          <p:cNvPr name="Group 12" id="12"/>
          <p:cNvGrpSpPr/>
          <p:nvPr/>
        </p:nvGrpSpPr>
        <p:grpSpPr>
          <a:xfrm rot="0">
            <a:off x="6846909" y="2956629"/>
            <a:ext cx="11441091" cy="7183720"/>
            <a:chOff x="0" y="0"/>
            <a:chExt cx="3013291" cy="1892008"/>
          </a:xfrm>
        </p:grpSpPr>
        <p:sp>
          <p:nvSpPr>
            <p:cNvPr name="Freeform 13" id="13"/>
            <p:cNvSpPr/>
            <p:nvPr/>
          </p:nvSpPr>
          <p:spPr>
            <a:xfrm flipH="false" flipV="false" rot="0">
              <a:off x="0" y="0"/>
              <a:ext cx="3013291" cy="1892008"/>
            </a:xfrm>
            <a:custGeom>
              <a:avLst/>
              <a:gdLst/>
              <a:ahLst/>
              <a:cxnLst/>
              <a:rect r="r" b="b" t="t" l="l"/>
              <a:pathLst>
                <a:path h="1892008" w="3013291">
                  <a:moveTo>
                    <a:pt x="34511" y="0"/>
                  </a:moveTo>
                  <a:lnTo>
                    <a:pt x="2978781" y="0"/>
                  </a:lnTo>
                  <a:cubicBezTo>
                    <a:pt x="2987934" y="0"/>
                    <a:pt x="2996712" y="3636"/>
                    <a:pt x="3003184" y="10108"/>
                  </a:cubicBezTo>
                  <a:cubicBezTo>
                    <a:pt x="3009656" y="16580"/>
                    <a:pt x="3013291" y="25358"/>
                    <a:pt x="3013291" y="34511"/>
                  </a:cubicBezTo>
                  <a:lnTo>
                    <a:pt x="3013291" y="1857498"/>
                  </a:lnTo>
                  <a:cubicBezTo>
                    <a:pt x="3013291" y="1866651"/>
                    <a:pt x="3009656" y="1875429"/>
                    <a:pt x="3003184" y="1881900"/>
                  </a:cubicBezTo>
                  <a:cubicBezTo>
                    <a:pt x="2996712" y="1888373"/>
                    <a:pt x="2987934" y="1892008"/>
                    <a:pt x="2978781" y="1892008"/>
                  </a:cubicBezTo>
                  <a:lnTo>
                    <a:pt x="34511" y="1892008"/>
                  </a:lnTo>
                  <a:cubicBezTo>
                    <a:pt x="25358" y="1892008"/>
                    <a:pt x="16580" y="1888373"/>
                    <a:pt x="10108" y="1881900"/>
                  </a:cubicBezTo>
                  <a:cubicBezTo>
                    <a:pt x="3636" y="1875429"/>
                    <a:pt x="0" y="1866651"/>
                    <a:pt x="0" y="1857498"/>
                  </a:cubicBezTo>
                  <a:lnTo>
                    <a:pt x="0" y="34511"/>
                  </a:lnTo>
                  <a:cubicBezTo>
                    <a:pt x="0" y="25358"/>
                    <a:pt x="3636" y="16580"/>
                    <a:pt x="10108" y="10108"/>
                  </a:cubicBezTo>
                  <a:cubicBezTo>
                    <a:pt x="16580" y="3636"/>
                    <a:pt x="25358" y="0"/>
                    <a:pt x="34511" y="0"/>
                  </a:cubicBezTo>
                  <a:close/>
                </a:path>
              </a:pathLst>
            </a:custGeom>
            <a:gradFill rotWithShape="true">
              <a:gsLst>
                <a:gs pos="0">
                  <a:srgbClr val="656366">
                    <a:alpha val="100000"/>
                  </a:srgbClr>
                </a:gs>
                <a:gs pos="50000">
                  <a:srgbClr val="131416">
                    <a:alpha val="100000"/>
                  </a:srgbClr>
                </a:gs>
                <a:gs pos="100000">
                  <a:srgbClr val="131416">
                    <a:alpha val="100000"/>
                  </a:srgbClr>
                </a:gs>
              </a:gsLst>
              <a:lin ang="2700000"/>
            </a:gradFill>
          </p:spPr>
        </p:sp>
        <p:sp>
          <p:nvSpPr>
            <p:cNvPr name="TextBox 14" id="14"/>
            <p:cNvSpPr txBox="true"/>
            <p:nvPr/>
          </p:nvSpPr>
          <p:spPr>
            <a:xfrm>
              <a:off x="0" y="-38100"/>
              <a:ext cx="3013291" cy="193010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972800" y="3284014"/>
            <a:ext cx="11089402" cy="6545082"/>
            <a:chOff x="0" y="0"/>
            <a:chExt cx="1718039" cy="1014004"/>
          </a:xfrm>
        </p:grpSpPr>
        <p:sp>
          <p:nvSpPr>
            <p:cNvPr name="Freeform 16" id="16"/>
            <p:cNvSpPr/>
            <p:nvPr/>
          </p:nvSpPr>
          <p:spPr>
            <a:xfrm flipH="false" flipV="false" rot="0">
              <a:off x="0" y="0"/>
              <a:ext cx="1718039" cy="1014004"/>
            </a:xfrm>
            <a:custGeom>
              <a:avLst/>
              <a:gdLst/>
              <a:ahLst/>
              <a:cxnLst/>
              <a:rect r="r" b="b" t="t" l="l"/>
              <a:pathLst>
                <a:path h="1014004" w="1718039">
                  <a:moveTo>
                    <a:pt x="16057" y="0"/>
                  </a:moveTo>
                  <a:lnTo>
                    <a:pt x="1701981" y="0"/>
                  </a:lnTo>
                  <a:cubicBezTo>
                    <a:pt x="1706240" y="0"/>
                    <a:pt x="1710324" y="1692"/>
                    <a:pt x="1713336" y="4703"/>
                  </a:cubicBezTo>
                  <a:cubicBezTo>
                    <a:pt x="1716347" y="7714"/>
                    <a:pt x="1718039" y="11799"/>
                    <a:pt x="1718039" y="16057"/>
                  </a:cubicBezTo>
                  <a:lnTo>
                    <a:pt x="1718039" y="997947"/>
                  </a:lnTo>
                  <a:cubicBezTo>
                    <a:pt x="1718039" y="1002206"/>
                    <a:pt x="1716347" y="1006290"/>
                    <a:pt x="1713336" y="1009301"/>
                  </a:cubicBezTo>
                  <a:cubicBezTo>
                    <a:pt x="1710324" y="1012313"/>
                    <a:pt x="1706240" y="1014004"/>
                    <a:pt x="1701981" y="1014004"/>
                  </a:cubicBezTo>
                  <a:lnTo>
                    <a:pt x="16057" y="1014004"/>
                  </a:lnTo>
                  <a:cubicBezTo>
                    <a:pt x="11799" y="1014004"/>
                    <a:pt x="7714" y="1012313"/>
                    <a:pt x="4703" y="1009301"/>
                  </a:cubicBezTo>
                  <a:cubicBezTo>
                    <a:pt x="1692" y="1006290"/>
                    <a:pt x="0" y="1002206"/>
                    <a:pt x="0" y="997947"/>
                  </a:cubicBezTo>
                  <a:lnTo>
                    <a:pt x="0" y="16057"/>
                  </a:lnTo>
                  <a:cubicBezTo>
                    <a:pt x="0" y="11799"/>
                    <a:pt x="1692" y="7714"/>
                    <a:pt x="4703" y="4703"/>
                  </a:cubicBezTo>
                  <a:cubicBezTo>
                    <a:pt x="7714" y="1692"/>
                    <a:pt x="11799" y="0"/>
                    <a:pt x="16057" y="0"/>
                  </a:cubicBezTo>
                  <a:close/>
                </a:path>
              </a:pathLst>
            </a:custGeom>
            <a:blipFill>
              <a:blip r:embed="rId4"/>
              <a:stretch>
                <a:fillRect l="-337" t="0" r="-337" b="0"/>
              </a:stretch>
            </a:blipFill>
          </p:spPr>
        </p:sp>
      </p:grpSp>
      <p:sp>
        <p:nvSpPr>
          <p:cNvPr name="TextBox 17" id="17"/>
          <p:cNvSpPr txBox="true"/>
          <p:nvPr/>
        </p:nvSpPr>
        <p:spPr>
          <a:xfrm rot="0">
            <a:off x="0" y="5195127"/>
            <a:ext cx="5579635" cy="4633968"/>
          </a:xfrm>
          <a:prstGeom prst="rect">
            <a:avLst/>
          </a:prstGeom>
        </p:spPr>
        <p:txBody>
          <a:bodyPr anchor="t" rtlCol="false" tIns="0" lIns="0" bIns="0" rIns="0">
            <a:spAutoFit/>
          </a:bodyPr>
          <a:lstStyle/>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Similarity analysis in ACCL is designed to support academic integrity while maintaining fairness and transparency.</a:t>
            </a:r>
          </a:p>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The system compares student submissions for the same assignment using code normalization, token-based methods, and embedding-based similarity techniques.</a:t>
            </a:r>
          </a:p>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It detects overlapping structures, logic patterns, and reused code segments across submissions.</a:t>
            </a:r>
          </a:p>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Instead of applying automatic penalties, the system provides similarity scores and highlighted matching sections for instructor review.</a:t>
            </a:r>
          </a:p>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Contextual metadata helps instructors distinguish between common boilerplate code and potential plagiarism.</a:t>
            </a:r>
          </a:p>
          <a:p>
            <a:pPr algn="l" marL="408418" indent="-204209" lvl="1">
              <a:lnSpc>
                <a:spcPts val="1834"/>
              </a:lnSpc>
              <a:buFont typeface="Arial"/>
              <a:buChar char="•"/>
            </a:pPr>
            <a:r>
              <a:rPr lang="en-US" sz="1891">
                <a:solidFill>
                  <a:srgbClr val="FFFFFF"/>
                </a:solidFill>
                <a:latin typeface="Arial Unicode"/>
                <a:ea typeface="Arial Unicode"/>
                <a:cs typeface="Arial Unicode"/>
                <a:sym typeface="Arial Unicode"/>
              </a:rPr>
              <a:t>All similarity results and instructor review actions are recorded in audit logs to ensure accountability and trust.</a:t>
            </a:r>
          </a:p>
          <a:p>
            <a:pPr algn="l">
              <a:lnSpc>
                <a:spcPts val="1834"/>
              </a:lnSpc>
            </a:pPr>
          </a:p>
        </p:txBody>
      </p:sp>
      <p:sp>
        <p:nvSpPr>
          <p:cNvPr name="Freeform 18" id="18"/>
          <p:cNvSpPr/>
          <p:nvPr/>
        </p:nvSpPr>
        <p:spPr>
          <a:xfrm flipH="false" flipV="false" rot="-7467212">
            <a:off x="4955127" y="-1997793"/>
            <a:ext cx="16756192" cy="16756192"/>
          </a:xfrm>
          <a:custGeom>
            <a:avLst/>
            <a:gdLst/>
            <a:ahLst/>
            <a:cxnLst/>
            <a:rect r="r" b="b" t="t" l="l"/>
            <a:pathLst>
              <a:path h="16756192" w="16756192">
                <a:moveTo>
                  <a:pt x="0" y="0"/>
                </a:moveTo>
                <a:lnTo>
                  <a:pt x="16756192" y="0"/>
                </a:lnTo>
                <a:lnTo>
                  <a:pt x="16756192" y="16756191"/>
                </a:lnTo>
                <a:lnTo>
                  <a:pt x="0" y="16756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131416"/>
        </a:solidFill>
      </p:bgPr>
    </p:bg>
    <p:spTree>
      <p:nvGrpSpPr>
        <p:cNvPr id="1" name=""/>
        <p:cNvGrpSpPr/>
        <p:nvPr/>
      </p:nvGrpSpPr>
      <p:grpSpPr>
        <a:xfrm>
          <a:off x="0" y="0"/>
          <a:ext cx="0" cy="0"/>
          <a:chOff x="0" y="0"/>
          <a:chExt cx="0" cy="0"/>
        </a:xfrm>
      </p:grpSpPr>
      <p:grpSp>
        <p:nvGrpSpPr>
          <p:cNvPr name="Group 2" id="2"/>
          <p:cNvGrpSpPr/>
          <p:nvPr/>
        </p:nvGrpSpPr>
        <p:grpSpPr>
          <a:xfrm rot="0">
            <a:off x="4017783" y="1208321"/>
            <a:ext cx="7870359" cy="78703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63729" y="3059712"/>
            <a:ext cx="5524431" cy="55244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847965" y="3019397"/>
            <a:ext cx="8814505" cy="2661099"/>
          </a:xfrm>
          <a:prstGeom prst="rect">
            <a:avLst/>
          </a:prstGeom>
        </p:spPr>
        <p:txBody>
          <a:bodyPr anchor="t" rtlCol="false" tIns="0" lIns="0" bIns="0" rIns="0">
            <a:spAutoFit/>
          </a:bodyPr>
          <a:lstStyle/>
          <a:p>
            <a:pPr algn="l">
              <a:lnSpc>
                <a:spcPts val="10023"/>
              </a:lnSpc>
            </a:pPr>
            <a:r>
              <a:rPr lang="en-US" sz="11390" spc="-717" b="true">
                <a:solidFill>
                  <a:srgbClr val="FFFFFF"/>
                </a:solidFill>
                <a:latin typeface="Arial Unicode Bold"/>
                <a:ea typeface="Arial Unicode Bold"/>
                <a:cs typeface="Arial Unicode Bold"/>
                <a:sym typeface="Arial Unicode Bold"/>
              </a:rPr>
              <a:t>Architectural Style</a:t>
            </a:r>
          </a:p>
        </p:txBody>
      </p:sp>
      <p:sp>
        <p:nvSpPr>
          <p:cNvPr name="TextBox 9" id="9"/>
          <p:cNvSpPr txBox="true"/>
          <p:nvPr/>
        </p:nvSpPr>
        <p:spPr>
          <a:xfrm rot="0">
            <a:off x="5847965" y="5860028"/>
            <a:ext cx="10252435" cy="1734900"/>
          </a:xfrm>
          <a:prstGeom prst="rect">
            <a:avLst/>
          </a:prstGeom>
        </p:spPr>
        <p:txBody>
          <a:bodyPr anchor="t" rtlCol="false" tIns="0" lIns="0" bIns="0" rIns="0">
            <a:spAutoFit/>
          </a:bodyPr>
          <a:lstStyle/>
          <a:p>
            <a:pPr algn="l">
              <a:lnSpc>
                <a:spcPts val="2303"/>
              </a:lnSpc>
            </a:pPr>
            <a:r>
              <a:rPr lang="en-US" sz="2303">
                <a:solidFill>
                  <a:srgbClr val="FFFFFF"/>
                </a:solidFill>
                <a:latin typeface="Arial Unicode"/>
                <a:ea typeface="Arial Unicode"/>
                <a:cs typeface="Arial Unicode"/>
                <a:sym typeface="Arial Unicode"/>
              </a:rPr>
              <a:t>The architecture and components of ACCL are designed for modularity and reliability. The system uses an MVC-based Flask application supported by background workers and secure sandbox containers for code execution. Additional components, such as the database, grading services, and similarity analysis engine, work together to deliver automated evaluation and feedback efficiently.</a:t>
            </a:r>
          </a:p>
        </p:txBody>
      </p:sp>
      <p:sp>
        <p:nvSpPr>
          <p:cNvPr name="TextBox 10" id="10"/>
          <p:cNvSpPr txBox="true"/>
          <p:nvPr/>
        </p:nvSpPr>
        <p:spPr>
          <a:xfrm rot="0">
            <a:off x="2187600" y="3381347"/>
            <a:ext cx="3368295" cy="2799430"/>
          </a:xfrm>
          <a:prstGeom prst="rect">
            <a:avLst/>
          </a:prstGeom>
        </p:spPr>
        <p:txBody>
          <a:bodyPr anchor="t" rtlCol="false" tIns="0" lIns="0" bIns="0" rIns="0">
            <a:spAutoFit/>
          </a:bodyPr>
          <a:lstStyle/>
          <a:p>
            <a:pPr algn="l">
              <a:lnSpc>
                <a:spcPts val="20263"/>
              </a:lnSpc>
            </a:pPr>
            <a:r>
              <a:rPr lang="en-US" sz="23026" spc="-1450" b="true">
                <a:solidFill>
                  <a:srgbClr val="FFFFFF"/>
                </a:solidFill>
                <a:latin typeface="Arial Unicode Bold"/>
                <a:ea typeface="Arial Unicode Bold"/>
                <a:cs typeface="Arial Unicode Bold"/>
                <a:sym typeface="Arial Unicode Bold"/>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31416"/>
        </a:solidFill>
      </p:bgPr>
    </p:bg>
    <p:spTree>
      <p:nvGrpSpPr>
        <p:cNvPr id="1" name=""/>
        <p:cNvGrpSpPr/>
        <p:nvPr/>
      </p:nvGrpSpPr>
      <p:grpSpPr>
        <a:xfrm>
          <a:off x="0" y="0"/>
          <a:ext cx="0" cy="0"/>
          <a:chOff x="0" y="0"/>
          <a:chExt cx="0" cy="0"/>
        </a:xfrm>
      </p:grpSpPr>
      <p:sp>
        <p:nvSpPr>
          <p:cNvPr name="Freeform 2" id="2"/>
          <p:cNvSpPr/>
          <p:nvPr/>
        </p:nvSpPr>
        <p:spPr>
          <a:xfrm flipH="false" flipV="false" rot="0">
            <a:off x="11207644"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3340796" y="1883704"/>
            <a:ext cx="1517287" cy="6519591"/>
          </a:xfrm>
          <a:custGeom>
            <a:avLst/>
            <a:gdLst/>
            <a:ahLst/>
            <a:cxnLst/>
            <a:rect r="r" b="b" t="t" l="l"/>
            <a:pathLst>
              <a:path h="6519591" w="1517287">
                <a:moveTo>
                  <a:pt x="0" y="6519592"/>
                </a:moveTo>
                <a:lnTo>
                  <a:pt x="1517286" y="6519592"/>
                </a:lnTo>
                <a:lnTo>
                  <a:pt x="1517286" y="0"/>
                </a:lnTo>
                <a:lnTo>
                  <a:pt x="0" y="0"/>
                </a:lnTo>
                <a:lnTo>
                  <a:pt x="0" y="651959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77207" y="1883704"/>
            <a:ext cx="1517287" cy="6519591"/>
          </a:xfrm>
          <a:custGeom>
            <a:avLst/>
            <a:gdLst/>
            <a:ahLst/>
            <a:cxnLst/>
            <a:rect r="r" b="b" t="t" l="l"/>
            <a:pathLst>
              <a:path h="6519591" w="1517287">
                <a:moveTo>
                  <a:pt x="0" y="0"/>
                </a:moveTo>
                <a:lnTo>
                  <a:pt x="1517287" y="0"/>
                </a:lnTo>
                <a:lnTo>
                  <a:pt x="1517287" y="6519592"/>
                </a:lnTo>
                <a:lnTo>
                  <a:pt x="0" y="65195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57278" y="896159"/>
            <a:ext cx="8655101" cy="3571831"/>
          </a:xfrm>
          <a:prstGeom prst="rect">
            <a:avLst/>
          </a:prstGeom>
        </p:spPr>
        <p:txBody>
          <a:bodyPr anchor="t" rtlCol="false" tIns="0" lIns="0" bIns="0" rIns="0">
            <a:spAutoFit/>
          </a:bodyPr>
          <a:lstStyle/>
          <a:p>
            <a:pPr algn="l">
              <a:lnSpc>
                <a:spcPts val="9113"/>
              </a:lnSpc>
            </a:pPr>
            <a:r>
              <a:rPr lang="en-US" sz="10355" spc="-652" b="true">
                <a:solidFill>
                  <a:srgbClr val="FFFFFF"/>
                </a:solidFill>
                <a:latin typeface="Arial Unicode Bold"/>
                <a:ea typeface="Arial Unicode Bold"/>
                <a:cs typeface="Arial Unicode Bold"/>
                <a:sym typeface="Arial Unicode Bold"/>
              </a:rPr>
              <a:t>Key components</a:t>
            </a:r>
          </a:p>
          <a:p>
            <a:pPr algn="l">
              <a:lnSpc>
                <a:spcPts val="9113"/>
              </a:lnSpc>
            </a:pPr>
          </a:p>
        </p:txBody>
      </p:sp>
      <p:sp>
        <p:nvSpPr>
          <p:cNvPr name="TextBox 6" id="6"/>
          <p:cNvSpPr txBox="true"/>
          <p:nvPr/>
        </p:nvSpPr>
        <p:spPr>
          <a:xfrm rot="0">
            <a:off x="1357278" y="3525250"/>
            <a:ext cx="9622873" cy="6626305"/>
          </a:xfrm>
          <a:prstGeom prst="rect">
            <a:avLst/>
          </a:prstGeom>
        </p:spPr>
        <p:txBody>
          <a:bodyPr anchor="t" rtlCol="false" tIns="0" lIns="0" bIns="0" rIns="0">
            <a:spAutoFit/>
          </a:bodyPr>
          <a:lstStyle/>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Monolithic, layered architecture with internal MVC/MVT using Flask.</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Flask web application handles routing, views, and business logic separation.</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SQLAlchemy with SQLite for data storage; Redis for caching and job queues.</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B</a:t>
            </a:r>
            <a:r>
              <a:rPr lang="en-US" sz="2503">
                <a:solidFill>
                  <a:srgbClr val="FFFFFF"/>
                </a:solidFill>
                <a:latin typeface="Arial Unicode"/>
                <a:ea typeface="Arial Unicode"/>
                <a:cs typeface="Arial Unicode"/>
                <a:sym typeface="Arial Unicode"/>
              </a:rPr>
              <a:t>ackground workers (RQ/Celery) execute grading and asynchronous tasks.</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Docker containers provide isolated and secure code execution.</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External AI and embedding services integrated through service wrappers.</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A</a:t>
            </a:r>
            <a:r>
              <a:rPr lang="en-US" sz="2503">
                <a:solidFill>
                  <a:srgbClr val="FFFFFF"/>
                </a:solidFill>
                <a:latin typeface="Arial Unicode"/>
                <a:ea typeface="Arial Unicode"/>
                <a:cs typeface="Arial Unicode"/>
                <a:sym typeface="Arial Unicode"/>
              </a:rPr>
              <a:t>udit logs and metrics support monitoring and debugging.</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A</a:t>
            </a:r>
            <a:r>
              <a:rPr lang="en-US" sz="2503">
                <a:solidFill>
                  <a:srgbClr val="FFFFFF"/>
                </a:solidFill>
                <a:latin typeface="Arial Unicode"/>
                <a:ea typeface="Arial Unicode"/>
                <a:cs typeface="Arial Unicode"/>
                <a:sym typeface="Arial Unicode"/>
              </a:rPr>
              <a:t>rchitecture enables rapid development and easy deployment.</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Backend: Python, Flask, SQLAlchemy, Redis, RQ/Celery, Docker.</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Frontend: Jinja2, Bootstrap 5, Vanilla JavaScript with AJAX.</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Data: SQLite database and local file storage.</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AI: External APIs for hints and similarity scoring.</a:t>
            </a:r>
          </a:p>
          <a:p>
            <a:pPr algn="l" marL="540431" indent="-270216" lvl="1">
              <a:lnSpc>
                <a:spcPts val="2503"/>
              </a:lnSpc>
              <a:buFont typeface="Arial"/>
              <a:buChar char="•"/>
            </a:pPr>
            <a:r>
              <a:rPr lang="en-US" sz="2503">
                <a:solidFill>
                  <a:srgbClr val="FFFFFF"/>
                </a:solidFill>
                <a:latin typeface="Arial Unicode"/>
                <a:ea typeface="Arial Unicode"/>
                <a:cs typeface="Arial Unicode"/>
                <a:sym typeface="Arial Unicode"/>
              </a:rPr>
              <a:t>T</a:t>
            </a:r>
            <a:r>
              <a:rPr lang="en-US" sz="2503">
                <a:solidFill>
                  <a:srgbClr val="FFFFFF"/>
                </a:solidFill>
                <a:latin typeface="Arial Unicode"/>
                <a:ea typeface="Arial Unicode"/>
                <a:cs typeface="Arial Unicode"/>
                <a:sym typeface="Arial Unicode"/>
              </a:rPr>
              <a:t>ools: GitHub, pytest, flake8/black, Docker Compose, GitHub Actions.</a:t>
            </a:r>
          </a:p>
          <a:p>
            <a:pPr algn="l">
              <a:lnSpc>
                <a:spcPts val="2503"/>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DAG79X3lxwo</dc:identifier>
  <dcterms:modified xsi:type="dcterms:W3CDTF">2011-08-01T06:04:30Z</dcterms:modified>
  <cp:revision>1</cp:revision>
  <dc:title>Software Pres</dc:title>
</cp:coreProperties>
</file>